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7"/>
  </p:notesMasterIdLst>
  <p:sldIdLst>
    <p:sldId id="256" r:id="rId5"/>
    <p:sldId id="257" r:id="rId6"/>
    <p:sldId id="375" r:id="rId7"/>
    <p:sldId id="396" r:id="rId8"/>
    <p:sldId id="430" r:id="rId9"/>
    <p:sldId id="431" r:id="rId10"/>
    <p:sldId id="420" r:id="rId11"/>
    <p:sldId id="421" r:id="rId12"/>
    <p:sldId id="422" r:id="rId13"/>
    <p:sldId id="423" r:id="rId14"/>
    <p:sldId id="424" r:id="rId15"/>
    <p:sldId id="425" r:id="rId16"/>
    <p:sldId id="426" r:id="rId17"/>
    <p:sldId id="259" r:id="rId18"/>
    <p:sldId id="390" r:id="rId19"/>
    <p:sldId id="429" r:id="rId20"/>
    <p:sldId id="400" r:id="rId21"/>
    <p:sldId id="265" r:id="rId22"/>
    <p:sldId id="395" r:id="rId23"/>
    <p:sldId id="296" r:id="rId24"/>
    <p:sldId id="272" r:id="rId25"/>
    <p:sldId id="27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795" autoAdjust="0"/>
    <p:restoredTop sz="80649" autoAdjust="0"/>
  </p:normalViewPr>
  <p:slideViewPr>
    <p:cSldViewPr snapToGrid="0" snapToObjects="1">
      <p:cViewPr varScale="1">
        <p:scale>
          <a:sx n="77" d="100"/>
          <a:sy n="77" d="100"/>
        </p:scale>
        <p:origin x="1080" y="90"/>
      </p:cViewPr>
      <p:guideLst/>
    </p:cSldViewPr>
  </p:slideViewPr>
  <p:notesTextViewPr>
    <p:cViewPr>
      <p:scale>
        <a:sx n="1" d="1"/>
        <a:sy n="1" d="1"/>
      </p:scale>
      <p:origin x="0" y="0"/>
    </p:cViewPr>
  </p:notesTextViewPr>
  <p:notesViewPr>
    <p:cSldViewPr snapToGrid="0" snapToObjects="1">
      <p:cViewPr varScale="1">
        <p:scale>
          <a:sx n="97" d="100"/>
          <a:sy n="97" d="100"/>
        </p:scale>
        <p:origin x="4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7EF35D-1CA2-0048-8CC4-16ECBDF7C7B3}" type="datetimeFigureOut">
              <a:rPr lang="en-US" smtClean="0"/>
              <a:t>3/24/2023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0E12CB-22FE-F847-828F-8F7D3B879116}" type="slidenum">
              <a:rPr lang="en-US" smtClean="0"/>
              <a:t>‹#›</a:t>
            </a:fld>
            <a:endParaRPr lang="en-US"/>
          </a:p>
        </p:txBody>
      </p:sp>
    </p:spTree>
    <p:extLst>
      <p:ext uri="{BB962C8B-B14F-4D97-AF65-F5344CB8AC3E}">
        <p14:creationId xmlns:p14="http://schemas.microsoft.com/office/powerpoint/2010/main" val="1021808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E0E12CB-22FE-F847-828F-8F7D3B879116}" type="slidenum">
              <a:rPr lang="en-US" smtClean="0"/>
              <a:t>3</a:t>
            </a:fld>
            <a:endParaRPr lang="en-US"/>
          </a:p>
        </p:txBody>
      </p:sp>
    </p:spTree>
    <p:extLst>
      <p:ext uri="{BB962C8B-B14F-4D97-AF65-F5344CB8AC3E}">
        <p14:creationId xmlns:p14="http://schemas.microsoft.com/office/powerpoint/2010/main" val="4173325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DE0E12CB-22FE-F847-828F-8F7D3B879116}" type="slidenum">
              <a:rPr lang="en-US" smtClean="0"/>
              <a:pPr/>
              <a:t>12</a:t>
            </a:fld>
            <a:endParaRPr lang="en-US"/>
          </a:p>
        </p:txBody>
      </p:sp>
    </p:spTree>
    <p:extLst>
      <p:ext uri="{BB962C8B-B14F-4D97-AF65-F5344CB8AC3E}">
        <p14:creationId xmlns:p14="http://schemas.microsoft.com/office/powerpoint/2010/main" val="26186433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0E12CB-22FE-F847-828F-8F7D3B879116}" type="slidenum">
              <a:rPr lang="en-US" smtClean="0"/>
              <a:t>13</a:t>
            </a:fld>
            <a:endParaRPr lang="en-US"/>
          </a:p>
        </p:txBody>
      </p:sp>
    </p:spTree>
    <p:extLst>
      <p:ext uri="{BB962C8B-B14F-4D97-AF65-F5344CB8AC3E}">
        <p14:creationId xmlns:p14="http://schemas.microsoft.com/office/powerpoint/2010/main" val="648689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5"/>
          </p:nvPr>
        </p:nvSpPr>
        <p:spPr/>
        <p:txBody>
          <a:bodyPr/>
          <a:lstStyle/>
          <a:p>
            <a:fld id="{DE0E12CB-22FE-F847-828F-8F7D3B879116}" type="slidenum">
              <a:rPr lang="en-US" smtClean="0"/>
              <a:pPr/>
              <a:t>14</a:t>
            </a:fld>
            <a:endParaRPr lang="en-US"/>
          </a:p>
        </p:txBody>
      </p:sp>
    </p:spTree>
    <p:extLst>
      <p:ext uri="{BB962C8B-B14F-4D97-AF65-F5344CB8AC3E}">
        <p14:creationId xmlns:p14="http://schemas.microsoft.com/office/powerpoint/2010/main" val="2448608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5"/>
          </p:nvPr>
        </p:nvSpPr>
        <p:spPr/>
        <p:txBody>
          <a:bodyPr/>
          <a:lstStyle/>
          <a:p>
            <a:fld id="{DE0E12CB-22FE-F847-828F-8F7D3B879116}" type="slidenum">
              <a:rPr lang="en-US" smtClean="0"/>
              <a:pPr/>
              <a:t>15</a:t>
            </a:fld>
            <a:endParaRPr lang="en-US"/>
          </a:p>
        </p:txBody>
      </p:sp>
    </p:spTree>
    <p:extLst>
      <p:ext uri="{BB962C8B-B14F-4D97-AF65-F5344CB8AC3E}">
        <p14:creationId xmlns:p14="http://schemas.microsoft.com/office/powerpoint/2010/main" val="4544447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DE0E12CB-22FE-F847-828F-8F7D3B879116}" type="slidenum">
              <a:rPr lang="en-US" smtClean="0"/>
              <a:pPr/>
              <a:t>16</a:t>
            </a:fld>
            <a:endParaRPr lang="en-US"/>
          </a:p>
        </p:txBody>
      </p:sp>
    </p:spTree>
    <p:extLst>
      <p:ext uri="{BB962C8B-B14F-4D97-AF65-F5344CB8AC3E}">
        <p14:creationId xmlns:p14="http://schemas.microsoft.com/office/powerpoint/2010/main" val="26186433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PlaceHolder 1"/>
          <p:cNvSpPr>
            <a:spLocks noGrp="1" noRot="1" noChangeAspect="1"/>
          </p:cNvSpPr>
          <p:nvPr>
            <p:ph type="sldImg"/>
          </p:nvPr>
        </p:nvSpPr>
        <p:spPr>
          <a:xfrm>
            <a:off x="685800" y="1143000"/>
            <a:ext cx="5486400" cy="3086100"/>
          </a:xfrm>
          <a:prstGeom prst="rect">
            <a:avLst/>
          </a:prstGeom>
        </p:spPr>
      </p:sp>
      <p:sp>
        <p:nvSpPr>
          <p:cNvPr id="171" name="PlaceHolder 2"/>
          <p:cNvSpPr>
            <a:spLocks noGrp="1"/>
          </p:cNvSpPr>
          <p:nvPr>
            <p:ph type="body"/>
          </p:nvPr>
        </p:nvSpPr>
        <p:spPr>
          <a:xfrm>
            <a:off x="685800" y="4400640"/>
            <a:ext cx="5486040" cy="3600000"/>
          </a:xfrm>
          <a:prstGeom prst="rect">
            <a:avLst/>
          </a:prstGeom>
        </p:spPr>
        <p:txBody>
          <a:bodyPr>
            <a:noAutofit/>
          </a:bodyPr>
          <a:lstStyle/>
          <a:p>
            <a:pPr>
              <a:lnSpc>
                <a:spcPct val="100000"/>
              </a:lnSpc>
              <a:tabLst>
                <a:tab pos="0" algn="l"/>
              </a:tabLst>
            </a:pPr>
            <a:endParaRPr lang="et-EE" sz="2000" b="0" strike="noStrike" spc="-1" dirty="0">
              <a:latin typeface="Arial"/>
            </a:endParaRPr>
          </a:p>
        </p:txBody>
      </p:sp>
      <p:sp>
        <p:nvSpPr>
          <p:cNvPr id="172" name="TextShape 3"/>
          <p:cNvSpPr txBox="1"/>
          <p:nvPr/>
        </p:nvSpPr>
        <p:spPr>
          <a:xfrm>
            <a:off x="3884760" y="8685360"/>
            <a:ext cx="2971440" cy="458280"/>
          </a:xfrm>
          <a:prstGeom prst="rect">
            <a:avLst/>
          </a:prstGeom>
          <a:noFill/>
          <a:ln>
            <a:noFill/>
          </a:ln>
        </p:spPr>
        <p:txBody>
          <a:bodyPr anchor="b">
            <a:noAutofit/>
          </a:bodyPr>
          <a:lstStyle/>
          <a:p>
            <a:pPr algn="r">
              <a:lnSpc>
                <a:spcPct val="100000"/>
              </a:lnSpc>
            </a:pPr>
            <a:fld id="{D6E52478-3D91-4B5E-A66D-669FF55F2097}" type="slidenum">
              <a:rPr lang="en-US" sz="1200" b="0" strike="noStrike" spc="-1">
                <a:latin typeface="Times New Roman"/>
              </a:rPr>
              <a:t>18</a:t>
            </a:fld>
            <a:endParaRPr lang="et-EE" sz="1200" b="0" strike="noStrike" spc="-1">
              <a:latin typeface="Times New Roman"/>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0E12CB-22FE-F847-828F-8F7D3B879116}" type="slidenum">
              <a:rPr lang="en-US" smtClean="0"/>
              <a:pPr/>
              <a:t>19</a:t>
            </a:fld>
            <a:endParaRPr lang="en-US"/>
          </a:p>
        </p:txBody>
      </p:sp>
    </p:spTree>
    <p:extLst>
      <p:ext uri="{BB962C8B-B14F-4D97-AF65-F5344CB8AC3E}">
        <p14:creationId xmlns:p14="http://schemas.microsoft.com/office/powerpoint/2010/main" val="25827992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0E12CB-22FE-F847-828F-8F7D3B879116}" type="slidenum">
              <a:rPr lang="en-US" smtClean="0"/>
              <a:t>20</a:t>
            </a:fld>
            <a:endParaRPr lang="en-US"/>
          </a:p>
        </p:txBody>
      </p:sp>
    </p:spTree>
    <p:extLst>
      <p:ext uri="{BB962C8B-B14F-4D97-AF65-F5344CB8AC3E}">
        <p14:creationId xmlns:p14="http://schemas.microsoft.com/office/powerpoint/2010/main" val="18343737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0E12CB-22FE-F847-828F-8F7D3B879116}" type="slidenum">
              <a:rPr lang="en-US" smtClean="0"/>
              <a:t>21</a:t>
            </a:fld>
            <a:endParaRPr lang="en-US"/>
          </a:p>
        </p:txBody>
      </p:sp>
    </p:spTree>
    <p:extLst>
      <p:ext uri="{BB962C8B-B14F-4D97-AF65-F5344CB8AC3E}">
        <p14:creationId xmlns:p14="http://schemas.microsoft.com/office/powerpoint/2010/main" val="1810032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0E12CB-22FE-F847-828F-8F7D3B879116}" type="slidenum">
              <a:rPr lang="en-US" smtClean="0"/>
              <a:t>4</a:t>
            </a:fld>
            <a:endParaRPr lang="en-US"/>
          </a:p>
        </p:txBody>
      </p:sp>
    </p:spTree>
    <p:extLst>
      <p:ext uri="{BB962C8B-B14F-4D97-AF65-F5344CB8AC3E}">
        <p14:creationId xmlns:p14="http://schemas.microsoft.com/office/powerpoint/2010/main" val="2239845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DE0E12CB-22FE-F847-828F-8F7D3B879116}" type="slidenum">
              <a:rPr lang="en-US" smtClean="0"/>
              <a:pPr/>
              <a:t>5</a:t>
            </a:fld>
            <a:endParaRPr lang="en-US"/>
          </a:p>
        </p:txBody>
      </p:sp>
    </p:spTree>
    <p:extLst>
      <p:ext uri="{BB962C8B-B14F-4D97-AF65-F5344CB8AC3E}">
        <p14:creationId xmlns:p14="http://schemas.microsoft.com/office/powerpoint/2010/main" val="2618643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0E12CB-22FE-F847-828F-8F7D3B879116}" type="slidenum">
              <a:rPr lang="en-US" smtClean="0"/>
              <a:t>6</a:t>
            </a:fld>
            <a:endParaRPr lang="en-US"/>
          </a:p>
        </p:txBody>
      </p:sp>
    </p:spTree>
    <p:extLst>
      <p:ext uri="{BB962C8B-B14F-4D97-AF65-F5344CB8AC3E}">
        <p14:creationId xmlns:p14="http://schemas.microsoft.com/office/powerpoint/2010/main" val="3015808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0E12CB-22FE-F847-828F-8F7D3B879116}" type="slidenum">
              <a:rPr lang="en-US" smtClean="0"/>
              <a:t>7</a:t>
            </a:fld>
            <a:endParaRPr lang="en-US"/>
          </a:p>
        </p:txBody>
      </p:sp>
    </p:spTree>
    <p:extLst>
      <p:ext uri="{BB962C8B-B14F-4D97-AF65-F5344CB8AC3E}">
        <p14:creationId xmlns:p14="http://schemas.microsoft.com/office/powerpoint/2010/main" val="648689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DE0E12CB-22FE-F847-828F-8F7D3B879116}" type="slidenum">
              <a:rPr lang="en-US" smtClean="0"/>
              <a:pPr/>
              <a:t>8</a:t>
            </a:fld>
            <a:endParaRPr lang="en-US"/>
          </a:p>
        </p:txBody>
      </p:sp>
    </p:spTree>
    <p:extLst>
      <p:ext uri="{BB962C8B-B14F-4D97-AF65-F5344CB8AC3E}">
        <p14:creationId xmlns:p14="http://schemas.microsoft.com/office/powerpoint/2010/main" val="2618643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0E12CB-22FE-F847-828F-8F7D3B879116}" type="slidenum">
              <a:rPr lang="en-US" smtClean="0"/>
              <a:t>9</a:t>
            </a:fld>
            <a:endParaRPr lang="en-US"/>
          </a:p>
        </p:txBody>
      </p:sp>
    </p:spTree>
    <p:extLst>
      <p:ext uri="{BB962C8B-B14F-4D97-AF65-F5344CB8AC3E}">
        <p14:creationId xmlns:p14="http://schemas.microsoft.com/office/powerpoint/2010/main" val="648689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DE0E12CB-22FE-F847-828F-8F7D3B879116}" type="slidenum">
              <a:rPr lang="en-US" smtClean="0"/>
              <a:pPr/>
              <a:t>10</a:t>
            </a:fld>
            <a:endParaRPr lang="en-US"/>
          </a:p>
        </p:txBody>
      </p:sp>
    </p:spTree>
    <p:extLst>
      <p:ext uri="{BB962C8B-B14F-4D97-AF65-F5344CB8AC3E}">
        <p14:creationId xmlns:p14="http://schemas.microsoft.com/office/powerpoint/2010/main" val="2618643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0E12CB-22FE-F847-828F-8F7D3B879116}" type="slidenum">
              <a:rPr lang="en-US" smtClean="0"/>
              <a:t>11</a:t>
            </a:fld>
            <a:endParaRPr lang="en-US"/>
          </a:p>
        </p:txBody>
      </p:sp>
    </p:spTree>
    <p:extLst>
      <p:ext uri="{BB962C8B-B14F-4D97-AF65-F5344CB8AC3E}">
        <p14:creationId xmlns:p14="http://schemas.microsoft.com/office/powerpoint/2010/main" val="648689685"/>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sv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emf"/><Relationship Id="rId5" Type="http://schemas.openxmlformats.org/officeDocument/2006/relationships/image" Target="../media/image6.sv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1">
          <a:blip r:embed="rId2">
            <a:lum/>
            <a:extLst>
              <a:ext uri="{96DAC541-7B7A-43D3-8B79-37D633B846F1}">
                <asvg:svgBlip xmlns:asvg="http://schemas.microsoft.com/office/drawing/2016/SVG/main" r:embe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634C0-AA0E-034E-996C-4BD96D2F143F}"/>
              </a:ext>
            </a:extLst>
          </p:cNvPr>
          <p:cNvSpPr>
            <a:spLocks noGrp="1"/>
          </p:cNvSpPr>
          <p:nvPr>
            <p:ph type="ctrTitle"/>
          </p:nvPr>
        </p:nvSpPr>
        <p:spPr>
          <a:xfrm>
            <a:off x="891252" y="1041400"/>
            <a:ext cx="8531528" cy="2387600"/>
          </a:xfrm>
          <a:noFill/>
        </p:spPr>
        <p:txBody>
          <a:bodyPr anchor="b"/>
          <a:lstStyle>
            <a:lvl1pPr algn="l">
              <a:defRPr sz="6000"/>
            </a:lvl1pPr>
          </a:lstStyle>
          <a:p>
            <a:r>
              <a:rPr lang="en-US" dirty="0"/>
              <a:t>Click to edit Master title style</a:t>
            </a:r>
          </a:p>
        </p:txBody>
      </p:sp>
      <p:sp>
        <p:nvSpPr>
          <p:cNvPr id="3" name="Subtitle 2">
            <a:extLst>
              <a:ext uri="{FF2B5EF4-FFF2-40B4-BE49-F238E27FC236}">
                <a16:creationId xmlns:a16="http://schemas.microsoft.com/office/drawing/2014/main" id="{C2E48974-90E6-9F49-AF01-96C619F52B80}"/>
              </a:ext>
            </a:extLst>
          </p:cNvPr>
          <p:cNvSpPr>
            <a:spLocks noGrp="1"/>
          </p:cNvSpPr>
          <p:nvPr>
            <p:ph type="subTitle" idx="1"/>
          </p:nvPr>
        </p:nvSpPr>
        <p:spPr>
          <a:xfrm>
            <a:off x="891253" y="3521075"/>
            <a:ext cx="8531527" cy="1655762"/>
          </a:xfrm>
          <a:noFill/>
        </p:spPr>
        <p:txBody>
          <a:bodyPr/>
          <a:lstStyle>
            <a:lvl1pPr marL="0" indent="0" algn="l">
              <a:buNone/>
              <a:defRPr sz="240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3" name="Graphic 12">
            <a:extLst>
              <a:ext uri="{FF2B5EF4-FFF2-40B4-BE49-F238E27FC236}">
                <a16:creationId xmlns:a16="http://schemas.microsoft.com/office/drawing/2014/main" id="{F7415BF9-B0DD-FF41-8CFE-2B8B32DB5E2F}"/>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0250100" y="358411"/>
            <a:ext cx="1410641" cy="2244202"/>
          </a:xfrm>
          <a:prstGeom prst="rect">
            <a:avLst/>
          </a:prstGeom>
        </p:spPr>
      </p:pic>
      <p:pic>
        <p:nvPicPr>
          <p:cNvPr id="16" name="Picture 15">
            <a:extLst>
              <a:ext uri="{FF2B5EF4-FFF2-40B4-BE49-F238E27FC236}">
                <a16:creationId xmlns:a16="http://schemas.microsoft.com/office/drawing/2014/main" id="{FAC53E60-D171-794E-8CFA-E8AE4014E336}"/>
              </a:ext>
            </a:extLst>
          </p:cNvPr>
          <p:cNvPicPr>
            <a:picLocks noChangeAspect="1"/>
          </p:cNvPicPr>
          <p:nvPr userDrawn="1"/>
        </p:nvPicPr>
        <p:blipFill>
          <a:blip r:embed="rId6"/>
          <a:stretch>
            <a:fillRect/>
          </a:stretch>
        </p:blipFill>
        <p:spPr>
          <a:xfrm>
            <a:off x="10075944" y="6038646"/>
            <a:ext cx="1733197" cy="606837"/>
          </a:xfrm>
          <a:prstGeom prst="rect">
            <a:avLst/>
          </a:prstGeom>
        </p:spPr>
      </p:pic>
      <p:pic>
        <p:nvPicPr>
          <p:cNvPr id="19" name="Graphic 18">
            <a:extLst>
              <a:ext uri="{FF2B5EF4-FFF2-40B4-BE49-F238E27FC236}">
                <a16:creationId xmlns:a16="http://schemas.microsoft.com/office/drawing/2014/main" id="{6BD94A28-9735-974C-8557-4809228892E3}"/>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10503598" y="5892782"/>
            <a:ext cx="903643" cy="48846"/>
          </a:xfrm>
          <a:prstGeom prst="rect">
            <a:avLst/>
          </a:prstGeom>
        </p:spPr>
      </p:pic>
      <p:sp>
        <p:nvSpPr>
          <p:cNvPr id="22" name="Picture Placeholder 21">
            <a:extLst>
              <a:ext uri="{FF2B5EF4-FFF2-40B4-BE49-F238E27FC236}">
                <a16:creationId xmlns:a16="http://schemas.microsoft.com/office/drawing/2014/main" id="{808C19C2-FAAB-D940-97B2-F521DD7C57B7}"/>
              </a:ext>
            </a:extLst>
          </p:cNvPr>
          <p:cNvSpPr>
            <a:spLocks noGrp="1"/>
          </p:cNvSpPr>
          <p:nvPr>
            <p:ph type="pic" sz="quarter" idx="10" hasCustomPrompt="1"/>
          </p:nvPr>
        </p:nvSpPr>
        <p:spPr>
          <a:xfrm>
            <a:off x="10249547" y="4785360"/>
            <a:ext cx="1410641" cy="782003"/>
          </a:xfrm>
        </p:spPr>
        <p:txBody>
          <a:bodyPr>
            <a:normAutofit/>
          </a:bodyPr>
          <a:lstStyle>
            <a:lvl1pPr>
              <a:defRPr sz="1200"/>
            </a:lvl1pPr>
          </a:lstStyle>
          <a:p>
            <a:r>
              <a:rPr lang="en-GB" dirty="0"/>
              <a:t>Click icon to add partner logo</a:t>
            </a:r>
          </a:p>
        </p:txBody>
      </p:sp>
    </p:spTree>
    <p:extLst>
      <p:ext uri="{BB962C8B-B14F-4D97-AF65-F5344CB8AC3E}">
        <p14:creationId xmlns:p14="http://schemas.microsoft.com/office/powerpoint/2010/main" val="2132104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4DD82-8597-9441-B725-2B536150506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ED7679-FB66-7A45-AAF2-025C8DC4180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A960A2-B6B3-EA4B-8927-A5BACB7B7C52}"/>
              </a:ext>
            </a:extLst>
          </p:cNvPr>
          <p:cNvSpPr>
            <a:spLocks noGrp="1"/>
          </p:cNvSpPr>
          <p:nvPr>
            <p:ph type="dt" sz="half" idx="10"/>
          </p:nvPr>
        </p:nvSpPr>
        <p:spPr>
          <a:xfrm>
            <a:off x="838200" y="6176963"/>
            <a:ext cx="2743200" cy="544512"/>
          </a:xfrm>
          <a:prstGeom prst="rect">
            <a:avLst/>
          </a:prstGeom>
        </p:spPr>
        <p:txBody>
          <a:bodyPr/>
          <a:lstStyle/>
          <a:p>
            <a:fld id="{5C804A43-6CF1-A04E-B58B-772926936A19}" type="datetimeFigureOut">
              <a:rPr lang="en-US" smtClean="0"/>
              <a:t>3/24/2023</a:t>
            </a:fld>
            <a:endParaRPr lang="en-US"/>
          </a:p>
        </p:txBody>
      </p:sp>
      <p:sp>
        <p:nvSpPr>
          <p:cNvPr id="5" name="Footer Placeholder 4">
            <a:extLst>
              <a:ext uri="{FF2B5EF4-FFF2-40B4-BE49-F238E27FC236}">
                <a16:creationId xmlns:a16="http://schemas.microsoft.com/office/drawing/2014/main" id="{9B338518-649D-4B40-B293-D06CB573F04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AADAF2D8-1A51-8F41-A1F3-B5A2EAA6C561}"/>
              </a:ext>
            </a:extLst>
          </p:cNvPr>
          <p:cNvSpPr>
            <a:spLocks noGrp="1"/>
          </p:cNvSpPr>
          <p:nvPr>
            <p:ph type="sldNum" sz="quarter" idx="12"/>
          </p:nvPr>
        </p:nvSpPr>
        <p:spPr>
          <a:xfrm>
            <a:off x="8610600" y="6356350"/>
            <a:ext cx="2743200" cy="365125"/>
          </a:xfrm>
          <a:prstGeom prst="rect">
            <a:avLst/>
          </a:prstGeom>
        </p:spPr>
        <p:txBody>
          <a:bodyPr/>
          <a:lstStyle/>
          <a:p>
            <a:fld id="{B3B09432-B8E6-584B-A118-0729592F0744}" type="slidenum">
              <a:rPr lang="en-US" smtClean="0"/>
              <a:t>‹#›</a:t>
            </a:fld>
            <a:endParaRPr lang="en-US"/>
          </a:p>
        </p:txBody>
      </p:sp>
    </p:spTree>
    <p:extLst>
      <p:ext uri="{BB962C8B-B14F-4D97-AF65-F5344CB8AC3E}">
        <p14:creationId xmlns:p14="http://schemas.microsoft.com/office/powerpoint/2010/main" val="117586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DFF7A4-EE07-7E47-B2E5-B072AE5E4B2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AE2F99-BC98-2F4E-926E-46578D5B89C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B2E7C9-EB2B-9744-8682-3602F2D6F6B5}"/>
              </a:ext>
            </a:extLst>
          </p:cNvPr>
          <p:cNvSpPr>
            <a:spLocks noGrp="1"/>
          </p:cNvSpPr>
          <p:nvPr>
            <p:ph type="dt" sz="half" idx="10"/>
          </p:nvPr>
        </p:nvSpPr>
        <p:spPr>
          <a:xfrm>
            <a:off x="838200" y="6176963"/>
            <a:ext cx="2743200" cy="544512"/>
          </a:xfrm>
          <a:prstGeom prst="rect">
            <a:avLst/>
          </a:prstGeom>
        </p:spPr>
        <p:txBody>
          <a:bodyPr/>
          <a:lstStyle/>
          <a:p>
            <a:fld id="{5C804A43-6CF1-A04E-B58B-772926936A19}" type="datetimeFigureOut">
              <a:rPr lang="en-US" smtClean="0"/>
              <a:t>3/24/2023</a:t>
            </a:fld>
            <a:endParaRPr lang="en-US"/>
          </a:p>
        </p:txBody>
      </p:sp>
      <p:sp>
        <p:nvSpPr>
          <p:cNvPr id="5" name="Footer Placeholder 4">
            <a:extLst>
              <a:ext uri="{FF2B5EF4-FFF2-40B4-BE49-F238E27FC236}">
                <a16:creationId xmlns:a16="http://schemas.microsoft.com/office/drawing/2014/main" id="{65D4F404-0C68-2444-A432-A7802D7E25E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0A056750-8D23-0C42-A2CA-B0C46BECE820}"/>
              </a:ext>
            </a:extLst>
          </p:cNvPr>
          <p:cNvSpPr>
            <a:spLocks noGrp="1"/>
          </p:cNvSpPr>
          <p:nvPr>
            <p:ph type="sldNum" sz="quarter" idx="12"/>
          </p:nvPr>
        </p:nvSpPr>
        <p:spPr>
          <a:xfrm>
            <a:off x="8610600" y="6356350"/>
            <a:ext cx="2743200" cy="365125"/>
          </a:xfrm>
          <a:prstGeom prst="rect">
            <a:avLst/>
          </a:prstGeom>
        </p:spPr>
        <p:txBody>
          <a:bodyPr/>
          <a:lstStyle/>
          <a:p>
            <a:fld id="{B3B09432-B8E6-584B-A118-0729592F0744}" type="slidenum">
              <a:rPr lang="en-US" smtClean="0"/>
              <a:t>‹#›</a:t>
            </a:fld>
            <a:endParaRPr lang="en-US"/>
          </a:p>
        </p:txBody>
      </p:sp>
    </p:spTree>
    <p:extLst>
      <p:ext uri="{BB962C8B-B14F-4D97-AF65-F5344CB8AC3E}">
        <p14:creationId xmlns:p14="http://schemas.microsoft.com/office/powerpoint/2010/main" val="1403726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2061E-0DF0-C240-9B2F-6AC9E1313198}"/>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C2E1E2CE-9ABF-1641-8CCB-B9457D3B255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995843-CA30-6E4D-8A2F-E6101A9F3540}"/>
              </a:ext>
            </a:extLst>
          </p:cNvPr>
          <p:cNvSpPr>
            <a:spLocks noGrp="1"/>
          </p:cNvSpPr>
          <p:nvPr>
            <p:ph type="dt" sz="half" idx="10"/>
          </p:nvPr>
        </p:nvSpPr>
        <p:spPr>
          <a:xfrm>
            <a:off x="838200" y="6176963"/>
            <a:ext cx="2743200" cy="544512"/>
          </a:xfrm>
          <a:prstGeom prst="rect">
            <a:avLst/>
          </a:prstGeom>
        </p:spPr>
        <p:txBody>
          <a:bodyPr/>
          <a:lstStyle/>
          <a:p>
            <a:fld id="{5C804A43-6CF1-A04E-B58B-772926936A19}" type="datetimeFigureOut">
              <a:rPr lang="en-US" smtClean="0"/>
              <a:t>3/24/2023</a:t>
            </a:fld>
            <a:endParaRPr lang="en-US"/>
          </a:p>
        </p:txBody>
      </p:sp>
      <p:sp>
        <p:nvSpPr>
          <p:cNvPr id="5" name="Footer Placeholder 4">
            <a:extLst>
              <a:ext uri="{FF2B5EF4-FFF2-40B4-BE49-F238E27FC236}">
                <a16:creationId xmlns:a16="http://schemas.microsoft.com/office/drawing/2014/main" id="{9642E5D1-AA48-EB46-B961-92B6F983D0A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27E0C26F-3691-144F-8BB7-06C3654BFBA6}"/>
              </a:ext>
            </a:extLst>
          </p:cNvPr>
          <p:cNvSpPr>
            <a:spLocks noGrp="1"/>
          </p:cNvSpPr>
          <p:nvPr>
            <p:ph type="sldNum" sz="quarter" idx="12"/>
          </p:nvPr>
        </p:nvSpPr>
        <p:spPr>
          <a:xfrm>
            <a:off x="8610600" y="6356350"/>
            <a:ext cx="2743200" cy="365125"/>
          </a:xfrm>
          <a:prstGeom prst="rect">
            <a:avLst/>
          </a:prstGeom>
        </p:spPr>
        <p:txBody>
          <a:bodyPr/>
          <a:lstStyle/>
          <a:p>
            <a:fld id="{B3B09432-B8E6-584B-A118-0729592F0744}" type="slidenum">
              <a:rPr lang="en-US" smtClean="0"/>
              <a:t>‹#›</a:t>
            </a:fld>
            <a:endParaRPr lang="en-US"/>
          </a:p>
        </p:txBody>
      </p:sp>
    </p:spTree>
    <p:extLst>
      <p:ext uri="{BB962C8B-B14F-4D97-AF65-F5344CB8AC3E}">
        <p14:creationId xmlns:p14="http://schemas.microsoft.com/office/powerpoint/2010/main" val="4233323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3FEAF-33AF-4147-88ED-57B7618F1A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58A91F-F5A1-0543-A597-2512D70EA9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BDCE5E0-12BA-6B44-99F2-C8333FF80884}"/>
              </a:ext>
            </a:extLst>
          </p:cNvPr>
          <p:cNvSpPr>
            <a:spLocks noGrp="1"/>
          </p:cNvSpPr>
          <p:nvPr>
            <p:ph type="dt" sz="half" idx="10"/>
          </p:nvPr>
        </p:nvSpPr>
        <p:spPr>
          <a:xfrm>
            <a:off x="838200" y="6176963"/>
            <a:ext cx="2743200" cy="544512"/>
          </a:xfrm>
          <a:prstGeom prst="rect">
            <a:avLst/>
          </a:prstGeom>
        </p:spPr>
        <p:txBody>
          <a:bodyPr/>
          <a:lstStyle/>
          <a:p>
            <a:fld id="{5C804A43-6CF1-A04E-B58B-772926936A19}" type="datetimeFigureOut">
              <a:rPr lang="en-US" smtClean="0"/>
              <a:t>3/24/2023</a:t>
            </a:fld>
            <a:endParaRPr lang="en-US"/>
          </a:p>
        </p:txBody>
      </p:sp>
      <p:sp>
        <p:nvSpPr>
          <p:cNvPr id="5" name="Footer Placeholder 4">
            <a:extLst>
              <a:ext uri="{FF2B5EF4-FFF2-40B4-BE49-F238E27FC236}">
                <a16:creationId xmlns:a16="http://schemas.microsoft.com/office/drawing/2014/main" id="{7B3A8D5E-7BF3-514E-8224-A9D7894DF18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65393B1-78DD-BE42-9E4C-3020E4F60582}"/>
              </a:ext>
            </a:extLst>
          </p:cNvPr>
          <p:cNvSpPr>
            <a:spLocks noGrp="1"/>
          </p:cNvSpPr>
          <p:nvPr>
            <p:ph type="sldNum" sz="quarter" idx="12"/>
          </p:nvPr>
        </p:nvSpPr>
        <p:spPr>
          <a:xfrm>
            <a:off x="8610600" y="6356350"/>
            <a:ext cx="2743200" cy="365125"/>
          </a:xfrm>
          <a:prstGeom prst="rect">
            <a:avLst/>
          </a:prstGeom>
        </p:spPr>
        <p:txBody>
          <a:bodyPr/>
          <a:lstStyle/>
          <a:p>
            <a:fld id="{B3B09432-B8E6-584B-A118-0729592F0744}" type="slidenum">
              <a:rPr lang="en-US" smtClean="0"/>
              <a:t>‹#›</a:t>
            </a:fld>
            <a:endParaRPr lang="en-US"/>
          </a:p>
        </p:txBody>
      </p:sp>
    </p:spTree>
    <p:extLst>
      <p:ext uri="{BB962C8B-B14F-4D97-AF65-F5344CB8AC3E}">
        <p14:creationId xmlns:p14="http://schemas.microsoft.com/office/powerpoint/2010/main" val="797992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7E4D9-0C85-224F-B514-7B2CDA8E8B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797E09-2B62-A848-A01B-6686E6555C1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8E8C7FA-8163-154B-8A5F-CF94CDE6EB3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6E87D0-BA60-B446-B02E-967707BE4F6E}"/>
              </a:ext>
            </a:extLst>
          </p:cNvPr>
          <p:cNvSpPr>
            <a:spLocks noGrp="1"/>
          </p:cNvSpPr>
          <p:nvPr>
            <p:ph type="dt" sz="half" idx="10"/>
          </p:nvPr>
        </p:nvSpPr>
        <p:spPr>
          <a:xfrm>
            <a:off x="838200" y="6176963"/>
            <a:ext cx="2743200" cy="544512"/>
          </a:xfrm>
          <a:prstGeom prst="rect">
            <a:avLst/>
          </a:prstGeom>
        </p:spPr>
        <p:txBody>
          <a:bodyPr/>
          <a:lstStyle/>
          <a:p>
            <a:fld id="{5C804A43-6CF1-A04E-B58B-772926936A19}" type="datetimeFigureOut">
              <a:rPr lang="en-US" smtClean="0"/>
              <a:t>3/24/2023</a:t>
            </a:fld>
            <a:endParaRPr lang="en-US"/>
          </a:p>
        </p:txBody>
      </p:sp>
      <p:sp>
        <p:nvSpPr>
          <p:cNvPr id="6" name="Footer Placeholder 5">
            <a:extLst>
              <a:ext uri="{FF2B5EF4-FFF2-40B4-BE49-F238E27FC236}">
                <a16:creationId xmlns:a16="http://schemas.microsoft.com/office/drawing/2014/main" id="{E1F2260B-F493-C542-A410-84FDB3C3048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597C0B14-F2D0-B74B-BDE4-18A1D0E63743}"/>
              </a:ext>
            </a:extLst>
          </p:cNvPr>
          <p:cNvSpPr>
            <a:spLocks noGrp="1"/>
          </p:cNvSpPr>
          <p:nvPr>
            <p:ph type="sldNum" sz="quarter" idx="12"/>
          </p:nvPr>
        </p:nvSpPr>
        <p:spPr>
          <a:xfrm>
            <a:off x="8610600" y="6356350"/>
            <a:ext cx="2743200" cy="365125"/>
          </a:xfrm>
          <a:prstGeom prst="rect">
            <a:avLst/>
          </a:prstGeom>
        </p:spPr>
        <p:txBody>
          <a:bodyPr/>
          <a:lstStyle/>
          <a:p>
            <a:fld id="{B3B09432-B8E6-584B-A118-0729592F0744}" type="slidenum">
              <a:rPr lang="en-US" smtClean="0"/>
              <a:t>‹#›</a:t>
            </a:fld>
            <a:endParaRPr lang="en-US"/>
          </a:p>
        </p:txBody>
      </p:sp>
    </p:spTree>
    <p:extLst>
      <p:ext uri="{BB962C8B-B14F-4D97-AF65-F5344CB8AC3E}">
        <p14:creationId xmlns:p14="http://schemas.microsoft.com/office/powerpoint/2010/main" val="3317966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19516-B8FA-5443-8372-0D0204D883D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D65272A-5D9C-4145-A99D-2B4FA7DEF8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AC750F2-D258-9542-865F-EBA864CB469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4742364-094E-7946-874B-942B8E1CFA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0DCA1BF-C1B1-C341-93A7-40E6D6D3A32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C29548D-49FF-9448-B1DD-6D3DF3A8AD45}"/>
              </a:ext>
            </a:extLst>
          </p:cNvPr>
          <p:cNvSpPr>
            <a:spLocks noGrp="1"/>
          </p:cNvSpPr>
          <p:nvPr>
            <p:ph type="dt" sz="half" idx="10"/>
          </p:nvPr>
        </p:nvSpPr>
        <p:spPr>
          <a:xfrm>
            <a:off x="838200" y="6176963"/>
            <a:ext cx="2743200" cy="544512"/>
          </a:xfrm>
          <a:prstGeom prst="rect">
            <a:avLst/>
          </a:prstGeom>
        </p:spPr>
        <p:txBody>
          <a:bodyPr/>
          <a:lstStyle/>
          <a:p>
            <a:fld id="{5C804A43-6CF1-A04E-B58B-772926936A19}" type="datetimeFigureOut">
              <a:rPr lang="en-US" smtClean="0"/>
              <a:t>3/24/2023</a:t>
            </a:fld>
            <a:endParaRPr lang="en-US"/>
          </a:p>
        </p:txBody>
      </p:sp>
      <p:sp>
        <p:nvSpPr>
          <p:cNvPr id="8" name="Footer Placeholder 7">
            <a:extLst>
              <a:ext uri="{FF2B5EF4-FFF2-40B4-BE49-F238E27FC236}">
                <a16:creationId xmlns:a16="http://schemas.microsoft.com/office/drawing/2014/main" id="{4A51EA35-427A-E84E-9150-2A96B4AF8D9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E69F5AC3-2F32-4F4A-B754-2CA0BDCEA107}"/>
              </a:ext>
            </a:extLst>
          </p:cNvPr>
          <p:cNvSpPr>
            <a:spLocks noGrp="1"/>
          </p:cNvSpPr>
          <p:nvPr>
            <p:ph type="sldNum" sz="quarter" idx="12"/>
          </p:nvPr>
        </p:nvSpPr>
        <p:spPr>
          <a:xfrm>
            <a:off x="8610600" y="6356350"/>
            <a:ext cx="2743200" cy="365125"/>
          </a:xfrm>
          <a:prstGeom prst="rect">
            <a:avLst/>
          </a:prstGeom>
        </p:spPr>
        <p:txBody>
          <a:bodyPr/>
          <a:lstStyle/>
          <a:p>
            <a:fld id="{B3B09432-B8E6-584B-A118-0729592F0744}" type="slidenum">
              <a:rPr lang="en-US" smtClean="0"/>
              <a:t>‹#›</a:t>
            </a:fld>
            <a:endParaRPr lang="en-US"/>
          </a:p>
        </p:txBody>
      </p:sp>
    </p:spTree>
    <p:extLst>
      <p:ext uri="{BB962C8B-B14F-4D97-AF65-F5344CB8AC3E}">
        <p14:creationId xmlns:p14="http://schemas.microsoft.com/office/powerpoint/2010/main" val="1504101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C803E-0894-7743-8370-FA875DB1B1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5104EF-6265-2F47-9EFE-AE767C550551}"/>
              </a:ext>
            </a:extLst>
          </p:cNvPr>
          <p:cNvSpPr>
            <a:spLocks noGrp="1"/>
          </p:cNvSpPr>
          <p:nvPr>
            <p:ph type="dt" sz="half" idx="10"/>
          </p:nvPr>
        </p:nvSpPr>
        <p:spPr>
          <a:xfrm>
            <a:off x="838200" y="6176963"/>
            <a:ext cx="2743200" cy="544512"/>
          </a:xfrm>
          <a:prstGeom prst="rect">
            <a:avLst/>
          </a:prstGeom>
        </p:spPr>
        <p:txBody>
          <a:bodyPr/>
          <a:lstStyle/>
          <a:p>
            <a:fld id="{5C804A43-6CF1-A04E-B58B-772926936A19}" type="datetimeFigureOut">
              <a:rPr lang="en-US" smtClean="0"/>
              <a:t>3/24/2023</a:t>
            </a:fld>
            <a:endParaRPr lang="en-US"/>
          </a:p>
        </p:txBody>
      </p:sp>
      <p:sp>
        <p:nvSpPr>
          <p:cNvPr id="4" name="Footer Placeholder 3">
            <a:extLst>
              <a:ext uri="{FF2B5EF4-FFF2-40B4-BE49-F238E27FC236}">
                <a16:creationId xmlns:a16="http://schemas.microsoft.com/office/drawing/2014/main" id="{59E25709-0E1E-3E4D-8369-A6E8921EC89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464B5457-72C4-D34D-8C66-233F81DA5E7E}"/>
              </a:ext>
            </a:extLst>
          </p:cNvPr>
          <p:cNvSpPr>
            <a:spLocks noGrp="1"/>
          </p:cNvSpPr>
          <p:nvPr>
            <p:ph type="sldNum" sz="quarter" idx="12"/>
          </p:nvPr>
        </p:nvSpPr>
        <p:spPr>
          <a:xfrm>
            <a:off x="8610600" y="6356350"/>
            <a:ext cx="2743200" cy="365125"/>
          </a:xfrm>
          <a:prstGeom prst="rect">
            <a:avLst/>
          </a:prstGeom>
        </p:spPr>
        <p:txBody>
          <a:bodyPr/>
          <a:lstStyle/>
          <a:p>
            <a:fld id="{B3B09432-B8E6-584B-A118-0729592F0744}" type="slidenum">
              <a:rPr lang="en-US" smtClean="0"/>
              <a:t>‹#›</a:t>
            </a:fld>
            <a:endParaRPr lang="en-US"/>
          </a:p>
        </p:txBody>
      </p:sp>
    </p:spTree>
    <p:extLst>
      <p:ext uri="{BB962C8B-B14F-4D97-AF65-F5344CB8AC3E}">
        <p14:creationId xmlns:p14="http://schemas.microsoft.com/office/powerpoint/2010/main" val="1362627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9ED73C-2A49-E24A-96DA-0291CE6AA18F}"/>
              </a:ext>
            </a:extLst>
          </p:cNvPr>
          <p:cNvSpPr>
            <a:spLocks noGrp="1"/>
          </p:cNvSpPr>
          <p:nvPr>
            <p:ph type="dt" sz="half" idx="10"/>
          </p:nvPr>
        </p:nvSpPr>
        <p:spPr>
          <a:xfrm>
            <a:off x="838200" y="6176963"/>
            <a:ext cx="2743200" cy="544512"/>
          </a:xfrm>
          <a:prstGeom prst="rect">
            <a:avLst/>
          </a:prstGeom>
        </p:spPr>
        <p:txBody>
          <a:bodyPr/>
          <a:lstStyle/>
          <a:p>
            <a:fld id="{5C804A43-6CF1-A04E-B58B-772926936A19}" type="datetimeFigureOut">
              <a:rPr lang="en-US" smtClean="0"/>
              <a:t>3/24/2023</a:t>
            </a:fld>
            <a:endParaRPr lang="en-US"/>
          </a:p>
        </p:txBody>
      </p:sp>
      <p:sp>
        <p:nvSpPr>
          <p:cNvPr id="3" name="Footer Placeholder 2">
            <a:extLst>
              <a:ext uri="{FF2B5EF4-FFF2-40B4-BE49-F238E27FC236}">
                <a16:creationId xmlns:a16="http://schemas.microsoft.com/office/drawing/2014/main" id="{9663B682-C402-8D42-8EF0-89BE42914C8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2EFEDFC5-5935-B94A-947B-27A3729B4958}"/>
              </a:ext>
            </a:extLst>
          </p:cNvPr>
          <p:cNvSpPr>
            <a:spLocks noGrp="1"/>
          </p:cNvSpPr>
          <p:nvPr>
            <p:ph type="sldNum" sz="quarter" idx="12"/>
          </p:nvPr>
        </p:nvSpPr>
        <p:spPr>
          <a:xfrm>
            <a:off x="8610600" y="6356350"/>
            <a:ext cx="2743200" cy="365125"/>
          </a:xfrm>
          <a:prstGeom prst="rect">
            <a:avLst/>
          </a:prstGeom>
        </p:spPr>
        <p:txBody>
          <a:bodyPr/>
          <a:lstStyle/>
          <a:p>
            <a:fld id="{B3B09432-B8E6-584B-A118-0729592F0744}" type="slidenum">
              <a:rPr lang="en-US" smtClean="0"/>
              <a:t>‹#›</a:t>
            </a:fld>
            <a:endParaRPr lang="en-US"/>
          </a:p>
        </p:txBody>
      </p:sp>
    </p:spTree>
    <p:extLst>
      <p:ext uri="{BB962C8B-B14F-4D97-AF65-F5344CB8AC3E}">
        <p14:creationId xmlns:p14="http://schemas.microsoft.com/office/powerpoint/2010/main" val="2036316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8259B-D24B-744D-8942-C115AC506F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C7C6A6-9E75-0540-BD74-4BD6D6349A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4EA855-892F-D24C-B10F-DF1DD25D57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4EAD28D-3DA2-B846-A18F-E019E0A81A67}"/>
              </a:ext>
            </a:extLst>
          </p:cNvPr>
          <p:cNvSpPr>
            <a:spLocks noGrp="1"/>
          </p:cNvSpPr>
          <p:nvPr>
            <p:ph type="dt" sz="half" idx="10"/>
          </p:nvPr>
        </p:nvSpPr>
        <p:spPr>
          <a:xfrm>
            <a:off x="838200" y="6176963"/>
            <a:ext cx="2743200" cy="544512"/>
          </a:xfrm>
          <a:prstGeom prst="rect">
            <a:avLst/>
          </a:prstGeom>
        </p:spPr>
        <p:txBody>
          <a:bodyPr/>
          <a:lstStyle/>
          <a:p>
            <a:fld id="{5C804A43-6CF1-A04E-B58B-772926936A19}" type="datetimeFigureOut">
              <a:rPr lang="en-US" smtClean="0"/>
              <a:t>3/24/2023</a:t>
            </a:fld>
            <a:endParaRPr lang="en-US"/>
          </a:p>
        </p:txBody>
      </p:sp>
      <p:sp>
        <p:nvSpPr>
          <p:cNvPr id="6" name="Footer Placeholder 5">
            <a:extLst>
              <a:ext uri="{FF2B5EF4-FFF2-40B4-BE49-F238E27FC236}">
                <a16:creationId xmlns:a16="http://schemas.microsoft.com/office/drawing/2014/main" id="{1D57E321-52A3-3448-8997-62A8D5BA102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AFB388E-4B0D-1249-B52E-FBD8B79F58E6}"/>
              </a:ext>
            </a:extLst>
          </p:cNvPr>
          <p:cNvSpPr>
            <a:spLocks noGrp="1"/>
          </p:cNvSpPr>
          <p:nvPr>
            <p:ph type="sldNum" sz="quarter" idx="12"/>
          </p:nvPr>
        </p:nvSpPr>
        <p:spPr>
          <a:xfrm>
            <a:off x="8610600" y="6356350"/>
            <a:ext cx="2743200" cy="365125"/>
          </a:xfrm>
          <a:prstGeom prst="rect">
            <a:avLst/>
          </a:prstGeom>
        </p:spPr>
        <p:txBody>
          <a:bodyPr/>
          <a:lstStyle/>
          <a:p>
            <a:fld id="{B3B09432-B8E6-584B-A118-0729592F0744}" type="slidenum">
              <a:rPr lang="en-US" smtClean="0"/>
              <a:t>‹#›</a:t>
            </a:fld>
            <a:endParaRPr lang="en-US"/>
          </a:p>
        </p:txBody>
      </p:sp>
    </p:spTree>
    <p:extLst>
      <p:ext uri="{BB962C8B-B14F-4D97-AF65-F5344CB8AC3E}">
        <p14:creationId xmlns:p14="http://schemas.microsoft.com/office/powerpoint/2010/main" val="1041438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9620D-EEE5-0440-BDAF-029A6DE2E3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3D886E-8698-AF48-BA81-81118FDAB3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174B925-F3DE-2E4D-A2B9-932AA4A561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A3D7F04-CE77-8D49-AF69-39D94977B02B}"/>
              </a:ext>
            </a:extLst>
          </p:cNvPr>
          <p:cNvSpPr>
            <a:spLocks noGrp="1"/>
          </p:cNvSpPr>
          <p:nvPr>
            <p:ph type="dt" sz="half" idx="10"/>
          </p:nvPr>
        </p:nvSpPr>
        <p:spPr>
          <a:xfrm>
            <a:off x="838200" y="6176963"/>
            <a:ext cx="2743200" cy="544512"/>
          </a:xfrm>
          <a:prstGeom prst="rect">
            <a:avLst/>
          </a:prstGeom>
        </p:spPr>
        <p:txBody>
          <a:bodyPr/>
          <a:lstStyle/>
          <a:p>
            <a:fld id="{5C804A43-6CF1-A04E-B58B-772926936A19}" type="datetimeFigureOut">
              <a:rPr lang="en-US" smtClean="0"/>
              <a:t>3/24/2023</a:t>
            </a:fld>
            <a:endParaRPr lang="en-US"/>
          </a:p>
        </p:txBody>
      </p:sp>
      <p:sp>
        <p:nvSpPr>
          <p:cNvPr id="6" name="Footer Placeholder 5">
            <a:extLst>
              <a:ext uri="{FF2B5EF4-FFF2-40B4-BE49-F238E27FC236}">
                <a16:creationId xmlns:a16="http://schemas.microsoft.com/office/drawing/2014/main" id="{6D108746-5462-7D45-8725-B4D7BE2B89D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48789D1-C12F-B242-8C1B-B24C27331EF6}"/>
              </a:ext>
            </a:extLst>
          </p:cNvPr>
          <p:cNvSpPr>
            <a:spLocks noGrp="1"/>
          </p:cNvSpPr>
          <p:nvPr>
            <p:ph type="sldNum" sz="quarter" idx="12"/>
          </p:nvPr>
        </p:nvSpPr>
        <p:spPr>
          <a:xfrm>
            <a:off x="8610600" y="6356350"/>
            <a:ext cx="2743200" cy="365125"/>
          </a:xfrm>
          <a:prstGeom prst="rect">
            <a:avLst/>
          </a:prstGeom>
        </p:spPr>
        <p:txBody>
          <a:bodyPr/>
          <a:lstStyle/>
          <a:p>
            <a:fld id="{B3B09432-B8E6-584B-A118-0729592F0744}" type="slidenum">
              <a:rPr lang="en-US" smtClean="0"/>
              <a:t>‹#›</a:t>
            </a:fld>
            <a:endParaRPr lang="en-US"/>
          </a:p>
        </p:txBody>
      </p:sp>
    </p:spTree>
    <p:extLst>
      <p:ext uri="{BB962C8B-B14F-4D97-AF65-F5344CB8AC3E}">
        <p14:creationId xmlns:p14="http://schemas.microsoft.com/office/powerpoint/2010/main" val="1576091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799E48-00B0-0A48-A14B-E7D3D841F0A3}"/>
              </a:ext>
            </a:extLst>
          </p:cNvPr>
          <p:cNvSpPr>
            <a:spLocks noGrp="1"/>
          </p:cNvSpPr>
          <p:nvPr>
            <p:ph type="title"/>
          </p:nvPr>
        </p:nvSpPr>
        <p:spPr>
          <a:xfrm>
            <a:off x="838200" y="365125"/>
            <a:ext cx="9602585"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262AB7E-1BF6-DC49-93B6-FFA1EA5F2DB5}"/>
              </a:ext>
            </a:extLst>
          </p:cNvPr>
          <p:cNvSpPr>
            <a:spLocks noGrp="1"/>
          </p:cNvSpPr>
          <p:nvPr>
            <p:ph type="body" idx="1"/>
          </p:nvPr>
        </p:nvSpPr>
        <p:spPr>
          <a:xfrm>
            <a:off x="838200" y="1825625"/>
            <a:ext cx="10515600" cy="405978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Graphic 4">
            <a:extLst>
              <a:ext uri="{FF2B5EF4-FFF2-40B4-BE49-F238E27FC236}">
                <a16:creationId xmlns:a16="http://schemas.microsoft.com/office/drawing/2014/main" id="{3895E300-E39E-F24A-9F01-E156C54E7A1A}"/>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11416748" y="198506"/>
            <a:ext cx="469900" cy="596900"/>
          </a:xfrm>
          <a:prstGeom prst="rect">
            <a:avLst/>
          </a:prstGeom>
        </p:spPr>
      </p:pic>
    </p:spTree>
    <p:extLst>
      <p:ext uri="{BB962C8B-B14F-4D97-AF65-F5344CB8AC3E}">
        <p14:creationId xmlns:p14="http://schemas.microsoft.com/office/powerpoint/2010/main" val="3479417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spc="-15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indicators.helcom.fi./" TargetMode="External"/><Relationship Id="rId7" Type="http://schemas.openxmlformats.org/officeDocument/2006/relationships/hyperlink" Target="https://helcom.fi/wp-content/uploads/2021/10/Baltic-Sea-Action-Plan-2021-update.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helcom.fi/post_type_publ/holas3_haz/" TargetMode="External"/><Relationship Id="rId5" Type="http://schemas.openxmlformats.org/officeDocument/2006/relationships/hyperlink" Target="https://helcom.fi/post_type_publ/holas3_esa" TargetMode="External"/><Relationship Id="rId4" Type="http://schemas.openxmlformats.org/officeDocument/2006/relationships/hyperlink" Target="https://helcom.fi/post_type_publ/holas3_bi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slides/_rels/slide21.xml.rels><?xml version="1.0" encoding="UTF-8" standalone="yes"?>
<Relationships xmlns="http://schemas.openxmlformats.org/package/2006/relationships"><Relationship Id="rId3" Type="http://schemas.openxmlformats.org/officeDocument/2006/relationships/hyperlink" Target="https://indicators.helcom.fi/" TargetMode="External"/><Relationship Id="rId7" Type="http://schemas.openxmlformats.org/officeDocument/2006/relationships/hyperlink" Target="https://blues.helcom.fi/"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helcom.fi/post_type_publ/holas3_haz" TargetMode="External"/><Relationship Id="rId5" Type="http://schemas.openxmlformats.org/officeDocument/2006/relationships/hyperlink" Target="https://helcom.fi/post_type_publ/holas3_bio" TargetMode="External"/><Relationship Id="rId4" Type="http://schemas.openxmlformats.org/officeDocument/2006/relationships/hyperlink" Target="https://helcom.fi/post_type_publ/holas3_esa"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96DAC541-7B7A-43D3-8B79-37D633B846F1}">
                <asvg:svgBlip xmlns:asvg="http://schemas.microsoft.com/office/drawing/2016/SVG/main" r:embed="rId3"/>
              </a:ext>
            </a:extLst>
          </a:blip>
          <a:srcRect/>
          <a:stretch>
            <a:fillRect/>
          </a:stretch>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F02E298-96C5-A943-8F11-E43E610D6060}"/>
              </a:ext>
            </a:extLst>
          </p:cNvPr>
          <p:cNvSpPr>
            <a:spLocks noGrp="1"/>
          </p:cNvSpPr>
          <p:nvPr>
            <p:ph type="ctrTitle"/>
          </p:nvPr>
        </p:nvSpPr>
        <p:spPr>
          <a:xfrm>
            <a:off x="891252" y="1908298"/>
            <a:ext cx="8531528" cy="2387600"/>
          </a:xfrm>
        </p:spPr>
        <p:txBody>
          <a:bodyPr>
            <a:normAutofit fontScale="90000"/>
          </a:bodyPr>
          <a:lstStyle/>
          <a:p>
            <a:pPr algn="ctr"/>
            <a:r>
              <a:rPr lang="en-GB" dirty="0"/>
              <a:t>HELCOM biodiversity, litter, underwater noise and effective regional measures for the Baltic Sea (HELCOM BLUES)</a:t>
            </a:r>
          </a:p>
        </p:txBody>
      </p:sp>
      <p:sp>
        <p:nvSpPr>
          <p:cNvPr id="8" name="Subtitle 7">
            <a:extLst>
              <a:ext uri="{FF2B5EF4-FFF2-40B4-BE49-F238E27FC236}">
                <a16:creationId xmlns:a16="http://schemas.microsoft.com/office/drawing/2014/main" id="{BA691BDE-F36C-2C45-9133-F2DF07D8722D}"/>
              </a:ext>
            </a:extLst>
          </p:cNvPr>
          <p:cNvSpPr>
            <a:spLocks noGrp="1"/>
          </p:cNvSpPr>
          <p:nvPr>
            <p:ph type="subTitle" idx="1"/>
          </p:nvPr>
        </p:nvSpPr>
        <p:spPr>
          <a:xfrm>
            <a:off x="891252" y="4389686"/>
            <a:ext cx="8531527" cy="848503"/>
          </a:xfrm>
        </p:spPr>
        <p:txBody>
          <a:bodyPr/>
          <a:lstStyle/>
          <a:p>
            <a:pPr algn="ctr"/>
            <a:r>
              <a:rPr lang="en-GB" b="1" dirty="0"/>
              <a:t>Final summary overview (25.01.2021-24.01.2023)</a:t>
            </a:r>
          </a:p>
          <a:p>
            <a:pPr algn="ctr"/>
            <a:endParaRPr lang="en-GB" dirty="0"/>
          </a:p>
        </p:txBody>
      </p:sp>
      <p:sp>
        <p:nvSpPr>
          <p:cNvPr id="9" name="Picture Placeholder 8">
            <a:extLst>
              <a:ext uri="{FF2B5EF4-FFF2-40B4-BE49-F238E27FC236}">
                <a16:creationId xmlns:a16="http://schemas.microsoft.com/office/drawing/2014/main" id="{7812B646-AB7D-2D48-80FD-8BC753EAE677}"/>
              </a:ext>
            </a:extLst>
          </p:cNvPr>
          <p:cNvSpPr>
            <a:spLocks noGrp="1"/>
          </p:cNvSpPr>
          <p:nvPr>
            <p:ph type="pic" sz="quarter" idx="10"/>
          </p:nvPr>
        </p:nvSpPr>
        <p:spPr/>
      </p:sp>
    </p:spTree>
    <p:extLst>
      <p:ext uri="{BB962C8B-B14F-4D97-AF65-F5344CB8AC3E}">
        <p14:creationId xmlns:p14="http://schemas.microsoft.com/office/powerpoint/2010/main" val="3054185650"/>
      </p:ext>
    </p:extLst>
  </p:cSld>
  <p:clrMapOvr>
    <a:masterClrMapping/>
  </p:clrMapOvr>
  <mc:AlternateContent xmlns:mc="http://schemas.openxmlformats.org/markup-compatibility/2006" xmlns:p14="http://schemas.microsoft.com/office/powerpoint/2010/main">
    <mc:Choice Requires="p14">
      <p:transition p14:dur="250">
        <p:dissolve/>
      </p:transition>
    </mc:Choice>
    <mc:Fallback xmlns="">
      <p:transition>
        <p:dissolv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651B739-DA3A-4FB2-92C0-CC723E9446B6}"/>
              </a:ext>
            </a:extLst>
          </p:cNvPr>
          <p:cNvSpPr>
            <a:spLocks noGrp="1"/>
          </p:cNvSpPr>
          <p:nvPr>
            <p:ph type="title"/>
          </p:nvPr>
        </p:nvSpPr>
        <p:spPr/>
        <p:txBody>
          <a:bodyPr>
            <a:normAutofit/>
          </a:bodyPr>
          <a:lstStyle/>
          <a:p>
            <a:r>
              <a:rPr lang="sv-FI" dirty="0"/>
              <a:t>Key messages for pelagic habitats (A2.3)</a:t>
            </a:r>
            <a:endParaRPr lang="en-GB" dirty="0"/>
          </a:p>
        </p:txBody>
      </p:sp>
      <p:sp>
        <p:nvSpPr>
          <p:cNvPr id="8" name="Content Placeholder 7">
            <a:extLst>
              <a:ext uri="{FF2B5EF4-FFF2-40B4-BE49-F238E27FC236}">
                <a16:creationId xmlns:a16="http://schemas.microsoft.com/office/drawing/2014/main" id="{7737ABE4-F065-46A8-B912-90487AEFABA2}"/>
              </a:ext>
            </a:extLst>
          </p:cNvPr>
          <p:cNvSpPr>
            <a:spLocks noGrp="1"/>
          </p:cNvSpPr>
          <p:nvPr>
            <p:ph idx="1"/>
          </p:nvPr>
        </p:nvSpPr>
        <p:spPr>
          <a:xfrm>
            <a:off x="522890" y="1480481"/>
            <a:ext cx="11238186" cy="4802187"/>
          </a:xfrm>
        </p:spPr>
        <p:txBody>
          <a:bodyPr vert="horz" lIns="91440" tIns="45720" rIns="91440" bIns="45720" rtlCol="0" anchor="t">
            <a:noAutofit/>
          </a:bodyPr>
          <a:lstStyle/>
          <a:p>
            <a:pPr marL="0" indent="0">
              <a:spcBef>
                <a:spcPts val="0"/>
              </a:spcBef>
              <a:buNone/>
            </a:pPr>
            <a:r>
              <a:rPr lang="en-GB" sz="2000" dirty="0">
                <a:solidFill>
                  <a:schemeClr val="tx2">
                    <a:lumMod val="50000"/>
                  </a:schemeClr>
                </a:solidFill>
              </a:rPr>
              <a:t>for </a:t>
            </a:r>
            <a:r>
              <a:rPr lang="en-GB" sz="2000" b="1" dirty="0">
                <a:solidFill>
                  <a:schemeClr val="tx2">
                    <a:lumMod val="50000"/>
                  </a:schemeClr>
                </a:solidFill>
              </a:rPr>
              <a:t>science</a:t>
            </a:r>
          </a:p>
          <a:p>
            <a:pPr>
              <a:spcBef>
                <a:spcPts val="0"/>
              </a:spcBef>
              <a:spcAft>
                <a:spcPts val="600"/>
              </a:spcAft>
            </a:pPr>
            <a:r>
              <a:rPr lang="en-GB" sz="2000" dirty="0">
                <a:ea typeface="+mn-lt"/>
                <a:cs typeface="+mn-lt"/>
              </a:rPr>
              <a:t>All plankton indicators suggests profound changes in the pelagic food web, characterised by shifts towards smaller body size of zooplankton, prevalence of cyanobacteria, increased </a:t>
            </a:r>
            <a:r>
              <a:rPr lang="en-GB" sz="2000" dirty="0">
                <a:cs typeface="Calibri"/>
              </a:rPr>
              <a:t>biomass of diatoms and/or the autotrophic ciliate </a:t>
            </a:r>
            <a:r>
              <a:rPr lang="en-GB" sz="2000" i="1" dirty="0" err="1">
                <a:cs typeface="Calibri"/>
              </a:rPr>
              <a:t>Mesodinium</a:t>
            </a:r>
            <a:r>
              <a:rPr lang="en-GB" sz="2000" i="1" dirty="0">
                <a:cs typeface="Calibri"/>
              </a:rPr>
              <a:t> rubrum</a:t>
            </a:r>
            <a:r>
              <a:rPr lang="en-GB" sz="2000" dirty="0">
                <a:ea typeface="+mn-lt"/>
                <a:cs typeface="+mn-lt"/>
              </a:rPr>
              <a:t>. The relative importance of anthropogenic pressures vs climate for these changes are not sufficiently understood.</a:t>
            </a:r>
            <a:endParaRPr lang="en-GB" sz="2000" dirty="0"/>
          </a:p>
          <a:p>
            <a:pPr>
              <a:spcBef>
                <a:spcPts val="0"/>
              </a:spcBef>
              <a:spcAft>
                <a:spcPts val="600"/>
              </a:spcAft>
            </a:pPr>
            <a:r>
              <a:rPr lang="en-GB" sz="2000" dirty="0">
                <a:ea typeface="+mn-lt"/>
                <a:cs typeface="+mn-lt"/>
              </a:rPr>
              <a:t>Indicators based on growth and production are needed to understand the mechanisms behind the observed community changes.</a:t>
            </a:r>
            <a:endParaRPr lang="en-GB" sz="2000" dirty="0"/>
          </a:p>
          <a:p>
            <a:pPr>
              <a:spcBef>
                <a:spcPts val="0"/>
              </a:spcBef>
              <a:spcAft>
                <a:spcPts val="600"/>
              </a:spcAft>
            </a:pPr>
            <a:r>
              <a:rPr lang="en-GB" sz="2000" dirty="0">
                <a:ea typeface="+mn-lt"/>
                <a:cs typeface="+mn-lt"/>
              </a:rPr>
              <a:t>Linking pelagic indicators to biochemical flows in the food web can provide a mechanistic understanding of their dynamics.</a:t>
            </a:r>
            <a:endParaRPr lang="en-GB" sz="2000" dirty="0"/>
          </a:p>
          <a:p>
            <a:pPr marL="457200" lvl="1" indent="0">
              <a:spcBef>
                <a:spcPts val="0"/>
              </a:spcBef>
              <a:buNone/>
            </a:pPr>
            <a:endParaRPr lang="en-GB" sz="2000" dirty="0">
              <a:cs typeface="Calibri"/>
            </a:endParaRPr>
          </a:p>
          <a:p>
            <a:pPr marL="0" indent="0">
              <a:spcBef>
                <a:spcPts val="0"/>
              </a:spcBef>
              <a:buNone/>
            </a:pPr>
            <a:r>
              <a:rPr lang="en-GB" sz="2000" dirty="0">
                <a:solidFill>
                  <a:schemeClr val="tx2">
                    <a:lumMod val="50000"/>
                  </a:schemeClr>
                </a:solidFill>
              </a:rPr>
              <a:t>for </a:t>
            </a:r>
            <a:r>
              <a:rPr lang="en-GB" sz="2000" b="1" dirty="0">
                <a:solidFill>
                  <a:schemeClr val="tx2">
                    <a:lumMod val="50000"/>
                  </a:schemeClr>
                </a:solidFill>
              </a:rPr>
              <a:t>policy makers</a:t>
            </a:r>
            <a:endParaRPr lang="en-GB" sz="2000" b="1" dirty="0">
              <a:solidFill>
                <a:schemeClr val="tx2">
                  <a:lumMod val="50000"/>
                </a:schemeClr>
              </a:solidFill>
              <a:cs typeface="Calibri"/>
            </a:endParaRPr>
          </a:p>
          <a:p>
            <a:pPr>
              <a:spcBef>
                <a:spcPts val="0"/>
              </a:spcBef>
              <a:spcAft>
                <a:spcPts val="600"/>
              </a:spcAft>
            </a:pPr>
            <a:r>
              <a:rPr lang="en-GB" sz="2000" dirty="0">
                <a:ea typeface="+mn-lt"/>
                <a:cs typeface="+mn-lt"/>
              </a:rPr>
              <a:t>A better conceptualisation of good environmental status for pelagic habitat and its components in different subbasins of the Baltic Sea is needed for meaningful targets and policy requirements.</a:t>
            </a:r>
            <a:endParaRPr lang="en-GB" sz="2000" dirty="0"/>
          </a:p>
          <a:p>
            <a:pPr>
              <a:spcBef>
                <a:spcPts val="0"/>
              </a:spcBef>
              <a:spcAft>
                <a:spcPts val="600"/>
              </a:spcAft>
            </a:pPr>
            <a:r>
              <a:rPr lang="en-GB" sz="2000" dirty="0">
                <a:ea typeface="+mn-lt"/>
                <a:cs typeface="+mn-lt"/>
              </a:rPr>
              <a:t>Integration of plankton-based indicators into the food web assessment (D4) is needed to have ecologically relevant targets. </a:t>
            </a:r>
            <a:endParaRPr lang="en-GB" sz="2000" dirty="0"/>
          </a:p>
          <a:p>
            <a:pPr>
              <a:spcBef>
                <a:spcPts val="0"/>
              </a:spcBef>
              <a:spcAft>
                <a:spcPts val="600"/>
              </a:spcAft>
            </a:pPr>
            <a:r>
              <a:rPr lang="en-GB" sz="2000" dirty="0">
                <a:ea typeface="+mn-lt"/>
                <a:cs typeface="+mn-lt"/>
              </a:rPr>
              <a:t>Harmonization of assessment scales would facilitate integration of plankton indicators</a:t>
            </a:r>
            <a:endParaRPr lang="en-GB" sz="2000" dirty="0"/>
          </a:p>
          <a:p>
            <a:pPr marL="457200" lvl="1" indent="0">
              <a:spcBef>
                <a:spcPts val="0"/>
              </a:spcBef>
              <a:buNone/>
            </a:pPr>
            <a:endParaRPr lang="en-GB" sz="2000" dirty="0">
              <a:cs typeface="Calibri"/>
            </a:endParaRPr>
          </a:p>
          <a:p>
            <a:pPr>
              <a:spcBef>
                <a:spcPts val="0"/>
              </a:spcBef>
            </a:pPr>
            <a:endParaRPr lang="en-GB" sz="2000" dirty="0"/>
          </a:p>
          <a:p>
            <a:pPr>
              <a:spcBef>
                <a:spcPts val="0"/>
              </a:spcBef>
            </a:pPr>
            <a:endParaRPr lang="en-GB" sz="2000" dirty="0"/>
          </a:p>
        </p:txBody>
      </p:sp>
    </p:spTree>
    <p:extLst>
      <p:ext uri="{BB962C8B-B14F-4D97-AF65-F5344CB8AC3E}">
        <p14:creationId xmlns:p14="http://schemas.microsoft.com/office/powerpoint/2010/main" val="2387607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4ABDE-521F-4FD4-A7E5-2C8BD88FCE96}"/>
              </a:ext>
            </a:extLst>
          </p:cNvPr>
          <p:cNvSpPr>
            <a:spLocks noGrp="1"/>
          </p:cNvSpPr>
          <p:nvPr>
            <p:ph type="title"/>
          </p:nvPr>
        </p:nvSpPr>
        <p:spPr/>
        <p:txBody>
          <a:bodyPr/>
          <a:lstStyle/>
          <a:p>
            <a:r>
              <a:rPr lang="fi-FI" dirty="0"/>
              <a:t>Results summary - harbour porpoise (A2.4)</a:t>
            </a:r>
          </a:p>
        </p:txBody>
      </p:sp>
      <p:graphicFrame>
        <p:nvGraphicFramePr>
          <p:cNvPr id="5" name="Table 5">
            <a:extLst>
              <a:ext uri="{FF2B5EF4-FFF2-40B4-BE49-F238E27FC236}">
                <a16:creationId xmlns:a16="http://schemas.microsoft.com/office/drawing/2014/main" id="{63EAF12A-9104-4524-A787-257776799A5C}"/>
              </a:ext>
            </a:extLst>
          </p:cNvPr>
          <p:cNvGraphicFramePr>
            <a:graphicFrameLocks noGrp="1"/>
          </p:cNvGraphicFramePr>
          <p:nvPr>
            <p:ph idx="1"/>
          </p:nvPr>
        </p:nvGraphicFramePr>
        <p:xfrm>
          <a:off x="422031" y="1446139"/>
          <a:ext cx="10739028" cy="4436593"/>
        </p:xfrm>
        <a:graphic>
          <a:graphicData uri="http://schemas.openxmlformats.org/drawingml/2006/table">
            <a:tbl>
              <a:tblPr firstRow="1" bandRow="1">
                <a:tableStyleId>{93296810-A885-4BE3-A3E7-6D5BEEA58F35}</a:tableStyleId>
              </a:tblPr>
              <a:tblGrid>
                <a:gridCol w="1466078">
                  <a:extLst>
                    <a:ext uri="{9D8B030D-6E8A-4147-A177-3AD203B41FA5}">
                      <a16:colId xmlns:a16="http://schemas.microsoft.com/office/drawing/2014/main" val="397624664"/>
                    </a:ext>
                  </a:extLst>
                </a:gridCol>
                <a:gridCol w="4636475">
                  <a:extLst>
                    <a:ext uri="{9D8B030D-6E8A-4147-A177-3AD203B41FA5}">
                      <a16:colId xmlns:a16="http://schemas.microsoft.com/office/drawing/2014/main" val="3793627332"/>
                    </a:ext>
                  </a:extLst>
                </a:gridCol>
                <a:gridCol w="4636475">
                  <a:extLst>
                    <a:ext uri="{9D8B030D-6E8A-4147-A177-3AD203B41FA5}">
                      <a16:colId xmlns:a16="http://schemas.microsoft.com/office/drawing/2014/main" val="1360591226"/>
                    </a:ext>
                  </a:extLst>
                </a:gridCol>
              </a:tblGrid>
              <a:tr h="387355">
                <a:tc>
                  <a:txBody>
                    <a:bodyPr/>
                    <a:lstStyle/>
                    <a:p>
                      <a:pPr algn="l" fontAlgn="ctr"/>
                      <a:r>
                        <a:rPr lang="fi-FI" sz="2400" b="1" i="0" u="none" strike="noStrike" dirty="0">
                          <a:solidFill>
                            <a:schemeClr val="bg1"/>
                          </a:solidFill>
                          <a:effectLst/>
                          <a:latin typeface="Calibri" panose="020F0502020204030204" pitchFamily="34" charset="0"/>
                        </a:rPr>
                        <a:t>Task </a:t>
                      </a:r>
                    </a:p>
                  </a:txBody>
                  <a:tcPr marL="8626" marR="8626" marT="8626" marB="0" anchor="ctr">
                    <a:solidFill>
                      <a:schemeClr val="bg2">
                        <a:lumMod val="75000"/>
                      </a:schemeClr>
                    </a:solidFill>
                  </a:tcPr>
                </a:tc>
                <a:tc>
                  <a:txBody>
                    <a:bodyPr/>
                    <a:lstStyle/>
                    <a:p>
                      <a:pPr algn="l" fontAlgn="ctr"/>
                      <a:r>
                        <a:rPr lang="fi-FI" sz="2400" b="1" i="0" u="none" strike="noStrike" dirty="0">
                          <a:solidFill>
                            <a:schemeClr val="bg1"/>
                          </a:solidFill>
                          <a:effectLst/>
                          <a:latin typeface="Calibri" panose="020F0502020204030204" pitchFamily="34" charset="0"/>
                        </a:rPr>
                        <a:t>Deliverables</a:t>
                      </a:r>
                    </a:p>
                  </a:txBody>
                  <a:tcPr marL="8626" marR="8626" marT="8626" marB="0" anchor="ctr">
                    <a:solidFill>
                      <a:schemeClr val="bg2">
                        <a:lumMod val="75000"/>
                      </a:schemeClr>
                    </a:solidFill>
                  </a:tcPr>
                </a:tc>
                <a:tc>
                  <a:txBody>
                    <a:bodyPr/>
                    <a:lstStyle/>
                    <a:p>
                      <a:pPr algn="l" fontAlgn="ctr"/>
                      <a:r>
                        <a:rPr lang="fi-FI" sz="2400" b="1" i="0" u="none" strike="noStrike" dirty="0">
                          <a:solidFill>
                            <a:schemeClr val="bg1"/>
                          </a:solidFill>
                          <a:effectLst/>
                          <a:latin typeface="Calibri" panose="020F0502020204030204" pitchFamily="34" charset="0"/>
                        </a:rPr>
                        <a:t>Results</a:t>
                      </a:r>
                    </a:p>
                  </a:txBody>
                  <a:tcPr marL="8626" marR="8626" marT="8626" marB="0" anchor="ctr">
                    <a:solidFill>
                      <a:schemeClr val="bg2">
                        <a:lumMod val="75000"/>
                      </a:schemeClr>
                    </a:solidFill>
                  </a:tcPr>
                </a:tc>
                <a:extLst>
                  <a:ext uri="{0D108BD9-81ED-4DB2-BD59-A6C34878D82A}">
                    <a16:rowId xmlns:a16="http://schemas.microsoft.com/office/drawing/2014/main" val="3714084008"/>
                  </a:ext>
                </a:extLst>
              </a:tr>
              <a:tr h="1349746">
                <a:tc>
                  <a:txBody>
                    <a:bodyPr/>
                    <a:lstStyle/>
                    <a:p>
                      <a:pPr algn="l" fontAlgn="ctr"/>
                      <a:r>
                        <a:rPr lang="en-US" sz="1800" b="0" i="0" u="none" strike="noStrike" dirty="0">
                          <a:solidFill>
                            <a:srgbClr val="000000"/>
                          </a:solidFill>
                          <a:effectLst/>
                          <a:latin typeface="Calibri" panose="020F0502020204030204" pitchFamily="34" charset="0"/>
                        </a:rPr>
                        <a:t>Subtask 2.4.1. </a:t>
                      </a:r>
                    </a:p>
                  </a:txBody>
                  <a:tcPr marL="8626" marR="8626" marT="8626" marB="0" anchor="ctr">
                    <a:solidFill>
                      <a:schemeClr val="bg2">
                        <a:lumMod val="20000"/>
                        <a:lumOff val="80000"/>
                      </a:schemeClr>
                    </a:solidFill>
                  </a:tcPr>
                </a:tc>
                <a:tc>
                  <a:txBody>
                    <a:bodyPr/>
                    <a:lstStyle/>
                    <a:p>
                      <a:pPr algn="l" fontAlgn="ctr"/>
                      <a:r>
                        <a:rPr lang="en-US" sz="1800" b="0" i="0" u="none" strike="noStrike" dirty="0">
                          <a:solidFill>
                            <a:srgbClr val="000000"/>
                          </a:solidFill>
                          <a:effectLst/>
                          <a:latin typeface="Calibri" panose="020F0502020204030204" pitchFamily="34" charset="0"/>
                        </a:rPr>
                        <a:t>Improved harmonisation between HELCOM and OSPAR regarding indicators on abundance</a:t>
                      </a:r>
                    </a:p>
                  </a:txBody>
                  <a:tcPr marL="8626" marR="8626" marT="8626" marB="0" anchor="ctr">
                    <a:solidFill>
                      <a:schemeClr val="bg2">
                        <a:lumMod val="20000"/>
                        <a:lumOff val="80000"/>
                      </a:schemeClr>
                    </a:solidFill>
                  </a:tcPr>
                </a:tc>
                <a:tc>
                  <a:txBody>
                    <a:bodyPr/>
                    <a:lstStyle/>
                    <a:p>
                      <a:pPr algn="l" fontAlgn="ctr"/>
                      <a:r>
                        <a:rPr lang="en-US" sz="1800" b="0" i="0" u="none" strike="noStrike" dirty="0">
                          <a:solidFill>
                            <a:srgbClr val="000000"/>
                          </a:solidFill>
                          <a:effectLst/>
                          <a:latin typeface="Calibri" panose="020F0502020204030204" pitchFamily="34" charset="0"/>
                        </a:rPr>
                        <a:t>Increased</a:t>
                      </a:r>
                      <a:r>
                        <a:rPr lang="en-US" sz="1800" b="0" i="0" u="none" strike="noStrike" baseline="0" dirty="0">
                          <a:solidFill>
                            <a:srgbClr val="000000"/>
                          </a:solidFill>
                          <a:effectLst/>
                          <a:latin typeface="Calibri" panose="020F0502020204030204" pitchFamily="34" charset="0"/>
                        </a:rPr>
                        <a:t> discussion between expert groups allowed for increased efficiency in indicator development and future assessments</a:t>
                      </a:r>
                      <a:endParaRPr lang="en-US" sz="1800" b="0" i="0" u="none" strike="noStrike" dirty="0">
                        <a:solidFill>
                          <a:srgbClr val="000000"/>
                        </a:solidFill>
                        <a:effectLst/>
                        <a:latin typeface="Calibri" panose="020F0502020204030204" pitchFamily="34" charset="0"/>
                      </a:endParaRPr>
                    </a:p>
                  </a:txBody>
                  <a:tcPr marL="8626" marR="8626" marT="8626" marB="0" anchor="ctr">
                    <a:solidFill>
                      <a:schemeClr val="bg2">
                        <a:lumMod val="20000"/>
                        <a:lumOff val="80000"/>
                      </a:schemeClr>
                    </a:solidFill>
                  </a:tcPr>
                </a:tc>
                <a:extLst>
                  <a:ext uri="{0D108BD9-81ED-4DB2-BD59-A6C34878D82A}">
                    <a16:rowId xmlns:a16="http://schemas.microsoft.com/office/drawing/2014/main" val="2885721230"/>
                  </a:ext>
                </a:extLst>
              </a:tr>
              <a:tr h="1349746">
                <a:tc>
                  <a:txBody>
                    <a:bodyPr/>
                    <a:lstStyle/>
                    <a:p>
                      <a:pPr algn="l" fontAlgn="ctr"/>
                      <a:r>
                        <a:rPr lang="en-US" sz="1800" b="0" i="0" u="none" strike="noStrike" dirty="0">
                          <a:solidFill>
                            <a:srgbClr val="000000"/>
                          </a:solidFill>
                          <a:effectLst/>
                          <a:latin typeface="Calibri" panose="020F0502020204030204" pitchFamily="34" charset="0"/>
                        </a:rPr>
                        <a:t>Subtask 2.4.2</a:t>
                      </a:r>
                      <a:r>
                        <a:rPr lang="en-US" sz="1800" b="0" i="0" u="none" strike="noStrike" kern="1200" dirty="0">
                          <a:solidFill>
                            <a:srgbClr val="000000"/>
                          </a:solidFill>
                          <a:effectLst/>
                          <a:latin typeface="Calibri" panose="020F0502020204030204" pitchFamily="34" charset="0"/>
                          <a:ea typeface="+mn-ea"/>
                          <a:cs typeface="+mn-cs"/>
                        </a:rPr>
                        <a:t>. </a:t>
                      </a:r>
                    </a:p>
                  </a:txBody>
                  <a:tcPr marL="8626" marR="8626" marT="8626" marB="0" anchor="ctr">
                    <a:solidFill>
                      <a:schemeClr val="bg2">
                        <a:lumMod val="40000"/>
                        <a:lumOff val="60000"/>
                      </a:schemeClr>
                    </a:solidFill>
                  </a:tcPr>
                </a:tc>
                <a:tc>
                  <a:txBody>
                    <a:bodyPr/>
                    <a:lstStyle/>
                    <a:p>
                      <a:pPr algn="l" fontAlgn="ctr"/>
                      <a:r>
                        <a:rPr lang="en-US" sz="1800" b="0" i="0" u="none" strike="noStrike" kern="1200" dirty="0">
                          <a:solidFill>
                            <a:srgbClr val="000000"/>
                          </a:solidFill>
                          <a:effectLst/>
                          <a:latin typeface="Calibri" panose="020F0502020204030204" pitchFamily="34" charset="0"/>
                          <a:ea typeface="+mn-ea"/>
                          <a:cs typeface="+mn-cs"/>
                        </a:rPr>
                        <a:t>Assessing trends in abundance for assessment of the Belt Sea population</a:t>
                      </a:r>
                    </a:p>
                  </a:txBody>
                  <a:tcPr marL="8626" marR="8626" marT="8626" marB="0" anchor="ctr">
                    <a:solidFill>
                      <a:schemeClr val="bg2">
                        <a:lumMod val="40000"/>
                        <a:lumOff val="60000"/>
                      </a:schemeClr>
                    </a:solidFill>
                  </a:tcPr>
                </a:tc>
                <a:tc>
                  <a:txBody>
                    <a:bodyPr/>
                    <a:lstStyle/>
                    <a:p>
                      <a:pPr algn="l" fontAlgn="ctr"/>
                      <a:r>
                        <a:rPr lang="en-US" sz="1800" b="0" i="0" u="none" strike="noStrike" kern="1200" dirty="0">
                          <a:solidFill>
                            <a:srgbClr val="000000"/>
                          </a:solidFill>
                          <a:effectLst/>
                          <a:latin typeface="Calibri" panose="020F0502020204030204" pitchFamily="34" charset="0"/>
                          <a:ea typeface="+mn-ea"/>
                          <a:cs typeface="+mn-cs"/>
                        </a:rPr>
                        <a:t>While no significant trend </a:t>
                      </a:r>
                      <a:r>
                        <a:rPr lang="en-US" sz="1800" b="0" i="0" u="none" strike="noStrike" kern="1200" baseline="0" dirty="0">
                          <a:solidFill>
                            <a:srgbClr val="000000"/>
                          </a:solidFill>
                          <a:effectLst/>
                          <a:latin typeface="Calibri" panose="020F0502020204030204" pitchFamily="34" charset="0"/>
                          <a:ea typeface="+mn-ea"/>
                          <a:cs typeface="+mn-cs"/>
                        </a:rPr>
                        <a:t>was detected, there was some indication of a decline in abundance of the Belt Sea population over time</a:t>
                      </a:r>
                      <a:endParaRPr lang="en-US" sz="1800" b="0" i="0" u="none" strike="noStrike" kern="1200" dirty="0">
                        <a:solidFill>
                          <a:srgbClr val="000000"/>
                        </a:solidFill>
                        <a:effectLst/>
                        <a:latin typeface="Calibri" panose="020F0502020204030204" pitchFamily="34" charset="0"/>
                        <a:ea typeface="+mn-ea"/>
                        <a:cs typeface="+mn-cs"/>
                      </a:endParaRPr>
                    </a:p>
                  </a:txBody>
                  <a:tcPr marL="8626" marR="8626" marT="8626" marB="0" anchor="ctr">
                    <a:solidFill>
                      <a:schemeClr val="bg2">
                        <a:lumMod val="40000"/>
                        <a:lumOff val="60000"/>
                      </a:schemeClr>
                    </a:solidFill>
                  </a:tcPr>
                </a:tc>
                <a:extLst>
                  <a:ext uri="{0D108BD9-81ED-4DB2-BD59-A6C34878D82A}">
                    <a16:rowId xmlns:a16="http://schemas.microsoft.com/office/drawing/2014/main" val="1115841248"/>
                  </a:ext>
                </a:extLst>
              </a:tr>
              <a:tr h="1349746">
                <a:tc>
                  <a:txBody>
                    <a:bodyPr/>
                    <a:lstStyle/>
                    <a:p>
                      <a:pPr algn="l" fontAlgn="ctr"/>
                      <a:r>
                        <a:rPr lang="en-US" sz="1800" b="0" i="0" u="none" strike="noStrike" dirty="0">
                          <a:solidFill>
                            <a:srgbClr val="000000"/>
                          </a:solidFill>
                          <a:effectLst/>
                          <a:latin typeface="Calibri" panose="020F0502020204030204" pitchFamily="34" charset="0"/>
                        </a:rPr>
                        <a:t>Subtask 2.4.3. </a:t>
                      </a:r>
                    </a:p>
                  </a:txBody>
                  <a:tcPr marL="8626" marR="8626" marT="8626" marB="0" anchor="ctr">
                    <a:solidFill>
                      <a:schemeClr val="bg2">
                        <a:lumMod val="20000"/>
                        <a:lumOff val="80000"/>
                      </a:schemeClr>
                    </a:solidFill>
                  </a:tcPr>
                </a:tc>
                <a:tc>
                  <a:txBody>
                    <a:bodyPr/>
                    <a:lstStyle/>
                    <a:p>
                      <a:pPr algn="l" fontAlgn="ctr"/>
                      <a:r>
                        <a:rPr lang="en-US" sz="1800" b="0" i="0" u="none" strike="noStrike" dirty="0">
                          <a:solidFill>
                            <a:srgbClr val="000000"/>
                          </a:solidFill>
                          <a:effectLst/>
                          <a:latin typeface="Calibri" panose="020F0502020204030204" pitchFamily="34" charset="0"/>
                        </a:rPr>
                        <a:t>Expert-based qualitative assessment of Baltic Proper population</a:t>
                      </a:r>
                    </a:p>
                  </a:txBody>
                  <a:tcPr marL="8626" marR="8626" marT="8626" marB="0" anchor="ctr">
                    <a:solidFill>
                      <a:schemeClr val="bg2">
                        <a:lumMod val="20000"/>
                        <a:lumOff val="80000"/>
                      </a:schemeClr>
                    </a:solidFill>
                  </a:tcPr>
                </a:tc>
                <a:tc>
                  <a:txBody>
                    <a:bodyPr/>
                    <a:lstStyle/>
                    <a:p>
                      <a:pPr algn="l" fontAlgn="ctr"/>
                      <a:r>
                        <a:rPr lang="en-US" sz="1800" b="0" i="0" u="none" strike="noStrike" dirty="0">
                          <a:solidFill>
                            <a:srgbClr val="000000"/>
                          </a:solidFill>
                          <a:effectLst/>
                          <a:latin typeface="Calibri" panose="020F0502020204030204" pitchFamily="34" charset="0"/>
                        </a:rPr>
                        <a:t>The Baltic Proper population of </a:t>
                      </a:r>
                      <a:r>
                        <a:rPr lang="en-US" sz="1800" b="0" i="0" u="none" strike="noStrike" dirty="0" err="1">
                          <a:solidFill>
                            <a:srgbClr val="000000"/>
                          </a:solidFill>
                          <a:effectLst/>
                          <a:latin typeface="Calibri" panose="020F0502020204030204" pitchFamily="34" charset="0"/>
                        </a:rPr>
                        <a:t>harbour</a:t>
                      </a:r>
                      <a:r>
                        <a:rPr lang="en-US" sz="1800" b="0" i="0" u="none" strike="noStrike" baseline="0" dirty="0">
                          <a:solidFill>
                            <a:srgbClr val="000000"/>
                          </a:solidFill>
                          <a:effectLst/>
                          <a:latin typeface="Calibri" panose="020F0502020204030204" pitchFamily="34" charset="0"/>
                        </a:rPr>
                        <a:t> porpoises</a:t>
                      </a:r>
                      <a:r>
                        <a:rPr lang="en-US" sz="1800" b="0" i="0" u="none" strike="noStrike" dirty="0">
                          <a:solidFill>
                            <a:srgbClr val="000000"/>
                          </a:solidFill>
                          <a:effectLst/>
                          <a:latin typeface="Calibri" panose="020F0502020204030204" pitchFamily="34" charset="0"/>
                        </a:rPr>
                        <a:t> does</a:t>
                      </a:r>
                      <a:r>
                        <a:rPr lang="en-US" sz="1800" b="0" i="0" u="none" strike="noStrike" baseline="0" dirty="0">
                          <a:solidFill>
                            <a:srgbClr val="000000"/>
                          </a:solidFill>
                          <a:effectLst/>
                          <a:latin typeface="Calibri" panose="020F0502020204030204" pitchFamily="34" charset="0"/>
                        </a:rPr>
                        <a:t> </a:t>
                      </a:r>
                      <a:r>
                        <a:rPr lang="en-US" sz="1800" b="1" i="0" u="sng" strike="noStrike" baseline="0" dirty="0">
                          <a:solidFill>
                            <a:srgbClr val="000000"/>
                          </a:solidFill>
                          <a:effectLst/>
                          <a:latin typeface="Calibri" panose="020F0502020204030204" pitchFamily="34" charset="0"/>
                        </a:rPr>
                        <a:t>NOT</a:t>
                      </a:r>
                      <a:r>
                        <a:rPr lang="en-US" sz="1800" b="0" i="0" u="none" strike="noStrike" baseline="0" dirty="0">
                          <a:solidFill>
                            <a:srgbClr val="000000"/>
                          </a:solidFill>
                          <a:effectLst/>
                          <a:latin typeface="Calibri" panose="020F0502020204030204" pitchFamily="34" charset="0"/>
                        </a:rPr>
                        <a:t> achieve GES for both abundance and distribution. </a:t>
                      </a:r>
                      <a:endParaRPr lang="en-US" sz="1800" b="0" i="0" u="none" strike="noStrike" dirty="0">
                        <a:solidFill>
                          <a:srgbClr val="000000"/>
                        </a:solidFill>
                        <a:effectLst/>
                        <a:latin typeface="Calibri" panose="020F0502020204030204" pitchFamily="34" charset="0"/>
                      </a:endParaRPr>
                    </a:p>
                  </a:txBody>
                  <a:tcPr marL="8626" marR="8626" marT="8626" marB="0" anchor="ctr">
                    <a:solidFill>
                      <a:schemeClr val="bg2">
                        <a:lumMod val="20000"/>
                        <a:lumOff val="80000"/>
                      </a:schemeClr>
                    </a:solidFill>
                  </a:tcPr>
                </a:tc>
                <a:extLst>
                  <a:ext uri="{0D108BD9-81ED-4DB2-BD59-A6C34878D82A}">
                    <a16:rowId xmlns:a16="http://schemas.microsoft.com/office/drawing/2014/main" val="239414470"/>
                  </a:ext>
                </a:extLst>
              </a:tr>
            </a:tbl>
          </a:graphicData>
        </a:graphic>
      </p:graphicFrame>
    </p:spTree>
    <p:extLst>
      <p:ext uri="{BB962C8B-B14F-4D97-AF65-F5344CB8AC3E}">
        <p14:creationId xmlns:p14="http://schemas.microsoft.com/office/powerpoint/2010/main" val="1106717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651B739-DA3A-4FB2-92C0-CC723E9446B6}"/>
              </a:ext>
            </a:extLst>
          </p:cNvPr>
          <p:cNvSpPr>
            <a:spLocks noGrp="1"/>
          </p:cNvSpPr>
          <p:nvPr>
            <p:ph type="title"/>
          </p:nvPr>
        </p:nvSpPr>
        <p:spPr/>
        <p:txBody>
          <a:bodyPr>
            <a:normAutofit/>
          </a:bodyPr>
          <a:lstStyle/>
          <a:p>
            <a:r>
              <a:rPr lang="sv-FI" dirty="0"/>
              <a:t>Key messages</a:t>
            </a:r>
            <a:r>
              <a:rPr lang="fi-FI" dirty="0"/>
              <a:t> for harbour porpoise (A2.4)</a:t>
            </a:r>
            <a:endParaRPr lang="en-GB" dirty="0"/>
          </a:p>
        </p:txBody>
      </p:sp>
      <p:sp>
        <p:nvSpPr>
          <p:cNvPr id="8" name="Content Placeholder 7">
            <a:extLst>
              <a:ext uri="{FF2B5EF4-FFF2-40B4-BE49-F238E27FC236}">
                <a16:creationId xmlns:a16="http://schemas.microsoft.com/office/drawing/2014/main" id="{7737ABE4-F065-46A8-B912-90487AEFABA2}"/>
              </a:ext>
            </a:extLst>
          </p:cNvPr>
          <p:cNvSpPr>
            <a:spLocks noGrp="1"/>
          </p:cNvSpPr>
          <p:nvPr>
            <p:ph idx="1"/>
          </p:nvPr>
        </p:nvSpPr>
        <p:spPr/>
        <p:txBody>
          <a:bodyPr>
            <a:normAutofit fontScale="85000" lnSpcReduction="10000"/>
          </a:bodyPr>
          <a:lstStyle/>
          <a:p>
            <a:r>
              <a:rPr lang="en-GB" dirty="0"/>
              <a:t>Key messages for </a:t>
            </a:r>
            <a:r>
              <a:rPr lang="en-GB" b="1" dirty="0"/>
              <a:t>science</a:t>
            </a:r>
          </a:p>
          <a:p>
            <a:pPr marL="457200" lvl="1" indent="0">
              <a:buNone/>
            </a:pPr>
            <a:r>
              <a:rPr lang="en-GB" dirty="0"/>
              <a:t>1) Thresholds used for indicators should be population-specific, considering </a:t>
            </a:r>
            <a:r>
              <a:rPr lang="en-AU" dirty="0"/>
              <a:t>available data, population dynamics, historical data, and existing pressures.</a:t>
            </a:r>
            <a:endParaRPr lang="en-GB" dirty="0"/>
          </a:p>
          <a:p>
            <a:pPr marL="457200" lvl="1" indent="0">
              <a:buNone/>
            </a:pPr>
            <a:r>
              <a:rPr lang="en-GB" dirty="0"/>
              <a:t>2) Long-term datasets are needed to assess trends- </a:t>
            </a:r>
            <a:r>
              <a:rPr lang="en-AU" dirty="0"/>
              <a:t>the trend for the Belt Sea population was only able to be assessed with 4 data points over a short time period of 15 years, which is hard to put into context ecologically, as it does not cover three generations for the species.</a:t>
            </a:r>
            <a:endParaRPr lang="en-GB" dirty="0"/>
          </a:p>
          <a:p>
            <a:pPr marL="457200" lvl="1" indent="0">
              <a:buNone/>
            </a:pPr>
            <a:r>
              <a:rPr lang="en-GB" dirty="0"/>
              <a:t>3) Reviews of old newspapers can provide useful data for data-deficient species/populations</a:t>
            </a:r>
          </a:p>
          <a:p>
            <a:r>
              <a:rPr lang="en-GB" dirty="0"/>
              <a:t>Key message for </a:t>
            </a:r>
            <a:r>
              <a:rPr lang="en-GB" b="1" dirty="0"/>
              <a:t>policy makers</a:t>
            </a:r>
          </a:p>
          <a:p>
            <a:pPr marL="457200" lvl="1" indent="0">
              <a:buNone/>
            </a:pPr>
            <a:r>
              <a:rPr lang="en-GB" dirty="0"/>
              <a:t>1) Harmonisation between RSC should be encouraged, as it allows for increased expert support, and reduces analyses and development time for required indicators</a:t>
            </a:r>
          </a:p>
          <a:p>
            <a:pPr marL="457200" lvl="1" indent="0">
              <a:buNone/>
            </a:pPr>
            <a:r>
              <a:rPr lang="en-GB" dirty="0"/>
              <a:t>2) A lack of a statistically significant trend does not mean that the population is in good status</a:t>
            </a:r>
          </a:p>
          <a:p>
            <a:pPr marL="457200" lvl="1" indent="0">
              <a:buNone/>
            </a:pPr>
            <a:r>
              <a:rPr lang="en-GB" dirty="0"/>
              <a:t>3) The Baltic Proper population does not achieve GES, urgently needs an updated abundance estimate, and was historically distributed much wider than today</a:t>
            </a:r>
          </a:p>
          <a:p>
            <a:endParaRPr lang="en-GB" dirty="0"/>
          </a:p>
          <a:p>
            <a:endParaRPr lang="en-GB" dirty="0"/>
          </a:p>
        </p:txBody>
      </p:sp>
    </p:spTree>
    <p:extLst>
      <p:ext uri="{BB962C8B-B14F-4D97-AF65-F5344CB8AC3E}">
        <p14:creationId xmlns:p14="http://schemas.microsoft.com/office/powerpoint/2010/main" val="1150302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4ABDE-521F-4FD4-A7E5-2C8BD88FCE96}"/>
              </a:ext>
            </a:extLst>
          </p:cNvPr>
          <p:cNvSpPr>
            <a:spLocks noGrp="1"/>
          </p:cNvSpPr>
          <p:nvPr>
            <p:ph type="title"/>
          </p:nvPr>
        </p:nvSpPr>
        <p:spPr/>
        <p:txBody>
          <a:bodyPr/>
          <a:lstStyle/>
          <a:p>
            <a:r>
              <a:rPr lang="fi-FI" dirty="0"/>
              <a:t>Results summary - BEAT/ food web (A2.5)</a:t>
            </a:r>
          </a:p>
        </p:txBody>
      </p:sp>
      <p:graphicFrame>
        <p:nvGraphicFramePr>
          <p:cNvPr id="3" name="Table 5">
            <a:extLst>
              <a:ext uri="{FF2B5EF4-FFF2-40B4-BE49-F238E27FC236}">
                <a16:creationId xmlns:a16="http://schemas.microsoft.com/office/drawing/2014/main" id="{5BC73741-322A-BD29-D329-15835592B1DF}"/>
              </a:ext>
            </a:extLst>
          </p:cNvPr>
          <p:cNvGraphicFramePr>
            <a:graphicFrameLocks noGrp="1"/>
          </p:cNvGraphicFramePr>
          <p:nvPr>
            <p:ph idx="1"/>
            <p:extLst>
              <p:ext uri="{D42A27DB-BD31-4B8C-83A1-F6EECF244321}">
                <p14:modId xmlns:p14="http://schemas.microsoft.com/office/powerpoint/2010/main" val="2608104899"/>
              </p:ext>
            </p:extLst>
          </p:nvPr>
        </p:nvGraphicFramePr>
        <p:xfrm>
          <a:off x="453081" y="1432643"/>
          <a:ext cx="11234530" cy="2271291"/>
        </p:xfrm>
        <a:graphic>
          <a:graphicData uri="http://schemas.openxmlformats.org/drawingml/2006/table">
            <a:tbl>
              <a:tblPr firstRow="1" bandRow="1">
                <a:tableStyleId>{93296810-A885-4BE3-A3E7-6D5BEEA58F35}</a:tableStyleId>
              </a:tblPr>
              <a:tblGrid>
                <a:gridCol w="1547997">
                  <a:extLst>
                    <a:ext uri="{9D8B030D-6E8A-4147-A177-3AD203B41FA5}">
                      <a16:colId xmlns:a16="http://schemas.microsoft.com/office/drawing/2014/main" val="2029194500"/>
                    </a:ext>
                  </a:extLst>
                </a:gridCol>
                <a:gridCol w="4876800">
                  <a:extLst>
                    <a:ext uri="{9D8B030D-6E8A-4147-A177-3AD203B41FA5}">
                      <a16:colId xmlns:a16="http://schemas.microsoft.com/office/drawing/2014/main" val="397624664"/>
                    </a:ext>
                  </a:extLst>
                </a:gridCol>
                <a:gridCol w="4809733">
                  <a:extLst>
                    <a:ext uri="{9D8B030D-6E8A-4147-A177-3AD203B41FA5}">
                      <a16:colId xmlns:a16="http://schemas.microsoft.com/office/drawing/2014/main" val="1970282286"/>
                    </a:ext>
                  </a:extLst>
                </a:gridCol>
              </a:tblGrid>
              <a:tr h="479105">
                <a:tc>
                  <a:txBody>
                    <a:bodyPr/>
                    <a:lstStyle/>
                    <a:p>
                      <a:pPr algn="l" fontAlgn="ctr"/>
                      <a:r>
                        <a:rPr lang="fi-FI" sz="2000" b="1" i="0" u="none" strike="noStrike" dirty="0">
                          <a:solidFill>
                            <a:schemeClr val="bg1"/>
                          </a:solidFill>
                          <a:effectLst/>
                          <a:latin typeface="Calibri" panose="020F0502020204030204" pitchFamily="34" charset="0"/>
                        </a:rPr>
                        <a:t>Task</a:t>
                      </a:r>
                    </a:p>
                  </a:txBody>
                  <a:tcPr marL="8626" marR="8626" marT="8626" marB="0" anchor="ctr">
                    <a:solidFill>
                      <a:schemeClr val="bg2">
                        <a:lumMod val="75000"/>
                      </a:schemeClr>
                    </a:solidFill>
                  </a:tcPr>
                </a:tc>
                <a:tc>
                  <a:txBody>
                    <a:bodyPr/>
                    <a:lstStyle/>
                    <a:p>
                      <a:pPr algn="l" fontAlgn="ctr"/>
                      <a:r>
                        <a:rPr lang="fi-FI" sz="2000" b="1" i="0" u="none" strike="noStrike" dirty="0">
                          <a:solidFill>
                            <a:schemeClr val="bg1"/>
                          </a:solidFill>
                          <a:effectLst/>
                          <a:latin typeface="Calibri" panose="020F0502020204030204" pitchFamily="34" charset="0"/>
                        </a:rPr>
                        <a:t> Deliverable</a:t>
                      </a:r>
                    </a:p>
                  </a:txBody>
                  <a:tcPr marL="8626" marR="8626" marT="8626" marB="0" anchor="ctr">
                    <a:solidFill>
                      <a:schemeClr val="bg2">
                        <a:lumMod val="75000"/>
                      </a:schemeClr>
                    </a:solidFill>
                  </a:tcPr>
                </a:tc>
                <a:tc>
                  <a:txBody>
                    <a:bodyPr/>
                    <a:lstStyle/>
                    <a:p>
                      <a:pPr algn="l" fontAlgn="ctr"/>
                      <a:r>
                        <a:rPr lang="fi-FI" sz="2000" b="1" i="0" u="none" strike="noStrike" dirty="0">
                          <a:solidFill>
                            <a:schemeClr val="bg1"/>
                          </a:solidFill>
                          <a:effectLst/>
                          <a:latin typeface="Calibri" panose="020F0502020204030204" pitchFamily="34" charset="0"/>
                        </a:rPr>
                        <a:t>Results</a:t>
                      </a:r>
                    </a:p>
                  </a:txBody>
                  <a:tcPr marL="8626" marR="8626" marT="8626" marB="0" anchor="ctr">
                    <a:solidFill>
                      <a:schemeClr val="bg2">
                        <a:lumMod val="75000"/>
                      </a:schemeClr>
                    </a:solidFill>
                  </a:tcPr>
                </a:tc>
                <a:extLst>
                  <a:ext uri="{0D108BD9-81ED-4DB2-BD59-A6C34878D82A}">
                    <a16:rowId xmlns:a16="http://schemas.microsoft.com/office/drawing/2014/main" val="3714084008"/>
                  </a:ext>
                </a:extLst>
              </a:tr>
              <a:tr h="869160">
                <a:tc>
                  <a:txBody>
                    <a:bodyPr/>
                    <a:lstStyle/>
                    <a:p>
                      <a:pPr algn="l" fontAlgn="ctr"/>
                      <a:r>
                        <a:rPr lang="en-US" sz="2000" b="0" i="0" u="none" strike="noStrike" dirty="0">
                          <a:solidFill>
                            <a:srgbClr val="000000"/>
                          </a:solidFill>
                          <a:effectLst/>
                          <a:latin typeface="Calibri" panose="020F0502020204030204" pitchFamily="34" charset="0"/>
                        </a:rPr>
                        <a:t>Subtask 2.5.1</a:t>
                      </a:r>
                    </a:p>
                  </a:txBody>
                  <a:tcPr marL="8626" marR="8626" marT="8626" marB="0" anchor="ctr">
                    <a:solidFill>
                      <a:schemeClr val="bg2">
                        <a:lumMod val="20000"/>
                        <a:lumOff val="80000"/>
                      </a:schemeClr>
                    </a:solidFill>
                  </a:tcPr>
                </a:tc>
                <a:tc>
                  <a:txBody>
                    <a:bodyPr/>
                    <a:lstStyle/>
                    <a:p>
                      <a:pPr algn="l" fontAlgn="ctr"/>
                      <a:r>
                        <a:rPr lang="en-US" sz="2000" b="0" i="0" u="none" strike="noStrike" dirty="0">
                          <a:solidFill>
                            <a:srgbClr val="000000"/>
                          </a:solidFill>
                          <a:effectLst/>
                          <a:latin typeface="Calibri" panose="020F0502020204030204" pitchFamily="34" charset="0"/>
                        </a:rPr>
                        <a:t>Further development of the BEAT tool</a:t>
                      </a:r>
                    </a:p>
                  </a:txBody>
                  <a:tcPr marL="8626" marR="8626" marT="8626" marB="0" anchor="ctr">
                    <a:solidFill>
                      <a:schemeClr val="bg2">
                        <a:lumMod val="20000"/>
                        <a:lumOff val="80000"/>
                      </a:schemeClr>
                    </a:solidFill>
                  </a:tcPr>
                </a:tc>
                <a:tc>
                  <a:txBody>
                    <a:bodyPr/>
                    <a:lstStyle/>
                    <a:p>
                      <a:pPr algn="l" fontAlgn="ctr"/>
                      <a:r>
                        <a:rPr lang="fi-FI" sz="2000" b="0" i="0" u="none" strike="noStrike" dirty="0" err="1">
                          <a:solidFill>
                            <a:srgbClr val="000000"/>
                          </a:solidFill>
                          <a:effectLst/>
                          <a:latin typeface="Calibri" panose="020F0502020204030204" pitchFamily="34" charset="0"/>
                        </a:rPr>
                        <a:t>Integrated</a:t>
                      </a:r>
                      <a:r>
                        <a:rPr lang="fi-FI" sz="2000" b="0" i="0" u="none" strike="noStrike" dirty="0">
                          <a:solidFill>
                            <a:srgbClr val="000000"/>
                          </a:solidFill>
                          <a:effectLst/>
                          <a:latin typeface="Calibri" panose="020F0502020204030204" pitchFamily="34" charset="0"/>
                        </a:rPr>
                        <a:t> </a:t>
                      </a:r>
                      <a:r>
                        <a:rPr lang="fi-FI" sz="2000" b="0" i="0" u="none" strike="noStrike" dirty="0" err="1">
                          <a:solidFill>
                            <a:srgbClr val="000000"/>
                          </a:solidFill>
                          <a:effectLst/>
                          <a:latin typeface="Calibri" panose="020F0502020204030204" pitchFamily="34" charset="0"/>
                        </a:rPr>
                        <a:t>assessments</a:t>
                      </a:r>
                      <a:r>
                        <a:rPr lang="fi-FI" sz="2000" b="0" i="0" u="none" strike="noStrike" dirty="0">
                          <a:solidFill>
                            <a:srgbClr val="000000"/>
                          </a:solidFill>
                          <a:effectLst/>
                          <a:latin typeface="Calibri" panose="020F0502020204030204" pitchFamily="34" charset="0"/>
                        </a:rPr>
                        <a:t> for </a:t>
                      </a:r>
                      <a:r>
                        <a:rPr lang="fi-FI" sz="2000" b="0" i="0" u="none" strike="noStrike" dirty="0" err="1">
                          <a:solidFill>
                            <a:srgbClr val="000000"/>
                          </a:solidFill>
                          <a:effectLst/>
                          <a:latin typeface="Calibri" panose="020F0502020204030204" pitchFamily="34" charset="0"/>
                        </a:rPr>
                        <a:t>fish</a:t>
                      </a:r>
                      <a:r>
                        <a:rPr lang="fi-FI" sz="2000" b="0" i="0" u="none" strike="noStrike" dirty="0">
                          <a:solidFill>
                            <a:srgbClr val="000000"/>
                          </a:solidFill>
                          <a:effectLst/>
                          <a:latin typeface="Calibri" panose="020F0502020204030204" pitchFamily="34" charset="0"/>
                        </a:rPr>
                        <a:t>, </a:t>
                      </a:r>
                      <a:r>
                        <a:rPr lang="fi-FI" sz="2000" b="0" i="0" u="none" strike="noStrike" dirty="0" err="1">
                          <a:solidFill>
                            <a:srgbClr val="000000"/>
                          </a:solidFill>
                          <a:effectLst/>
                          <a:latin typeface="Calibri" panose="020F0502020204030204" pitchFamily="34" charset="0"/>
                        </a:rPr>
                        <a:t>waterbirds</a:t>
                      </a:r>
                      <a:r>
                        <a:rPr lang="fi-FI" sz="2000" b="0" i="0" u="none" strike="noStrike" dirty="0">
                          <a:solidFill>
                            <a:srgbClr val="000000"/>
                          </a:solidFill>
                          <a:effectLst/>
                          <a:latin typeface="Calibri" panose="020F0502020204030204" pitchFamily="34" charset="0"/>
                        </a:rPr>
                        <a:t>, </a:t>
                      </a:r>
                      <a:r>
                        <a:rPr lang="fi-FI" sz="2000" b="0" i="0" u="none" strike="noStrike" dirty="0" err="1">
                          <a:solidFill>
                            <a:srgbClr val="000000"/>
                          </a:solidFill>
                          <a:effectLst/>
                          <a:latin typeface="Calibri" panose="020F0502020204030204" pitchFamily="34" charset="0"/>
                        </a:rPr>
                        <a:t>marine</a:t>
                      </a:r>
                      <a:r>
                        <a:rPr lang="fi-FI" sz="2000" b="0" i="0" u="none" strike="noStrike" dirty="0">
                          <a:solidFill>
                            <a:srgbClr val="000000"/>
                          </a:solidFill>
                          <a:effectLst/>
                          <a:latin typeface="Calibri" panose="020F0502020204030204" pitchFamily="34" charset="0"/>
                        </a:rPr>
                        <a:t> </a:t>
                      </a:r>
                      <a:r>
                        <a:rPr lang="fi-FI" sz="2000" b="0" i="0" u="none" strike="noStrike" dirty="0" err="1">
                          <a:solidFill>
                            <a:srgbClr val="000000"/>
                          </a:solidFill>
                          <a:effectLst/>
                          <a:latin typeface="Calibri" panose="020F0502020204030204" pitchFamily="34" charset="0"/>
                        </a:rPr>
                        <a:t>mammals</a:t>
                      </a:r>
                      <a:r>
                        <a:rPr lang="fi-FI" sz="2000" b="0" i="0" u="none" strike="noStrike" dirty="0">
                          <a:solidFill>
                            <a:srgbClr val="000000"/>
                          </a:solidFill>
                          <a:effectLst/>
                          <a:latin typeface="Calibri" panose="020F0502020204030204" pitchFamily="34" charset="0"/>
                        </a:rPr>
                        <a:t> and </a:t>
                      </a:r>
                      <a:r>
                        <a:rPr lang="fi-FI" sz="2000" b="0" i="0" u="none" strike="noStrike" dirty="0" err="1">
                          <a:solidFill>
                            <a:srgbClr val="000000"/>
                          </a:solidFill>
                          <a:effectLst/>
                          <a:latin typeface="Calibri" panose="020F0502020204030204" pitchFamily="34" charset="0"/>
                        </a:rPr>
                        <a:t>the</a:t>
                      </a:r>
                      <a:r>
                        <a:rPr lang="fi-FI" sz="2000" b="0" i="0" u="none" strike="noStrike" dirty="0">
                          <a:solidFill>
                            <a:srgbClr val="000000"/>
                          </a:solidFill>
                          <a:effectLst/>
                          <a:latin typeface="Calibri" panose="020F0502020204030204" pitchFamily="34" charset="0"/>
                        </a:rPr>
                        <a:t> </a:t>
                      </a:r>
                      <a:r>
                        <a:rPr lang="fi-FI" sz="2000" b="0" i="0" u="none" strike="noStrike" dirty="0" err="1">
                          <a:solidFill>
                            <a:srgbClr val="000000"/>
                          </a:solidFill>
                          <a:effectLst/>
                          <a:latin typeface="Calibri" panose="020F0502020204030204" pitchFamily="34" charset="0"/>
                        </a:rPr>
                        <a:t>pelagic</a:t>
                      </a:r>
                      <a:r>
                        <a:rPr lang="fi-FI" sz="2000" b="0" i="0" u="none" strike="noStrike" dirty="0">
                          <a:solidFill>
                            <a:srgbClr val="000000"/>
                          </a:solidFill>
                          <a:effectLst/>
                          <a:latin typeface="Calibri" panose="020F0502020204030204" pitchFamily="34" charset="0"/>
                        </a:rPr>
                        <a:t> </a:t>
                      </a:r>
                      <a:r>
                        <a:rPr lang="fi-FI" sz="2000" b="0" i="0" u="none" strike="noStrike" dirty="0" err="1">
                          <a:solidFill>
                            <a:srgbClr val="000000"/>
                          </a:solidFill>
                          <a:effectLst/>
                          <a:latin typeface="Calibri" panose="020F0502020204030204" pitchFamily="34" charset="0"/>
                        </a:rPr>
                        <a:t>habitat</a:t>
                      </a:r>
                      <a:r>
                        <a:rPr lang="fi-FI" sz="2000" b="0" i="0" u="none" strike="noStrike" dirty="0">
                          <a:solidFill>
                            <a:srgbClr val="000000"/>
                          </a:solidFill>
                          <a:effectLst/>
                          <a:latin typeface="Calibri" panose="020F0502020204030204" pitchFamily="34" charset="0"/>
                        </a:rPr>
                        <a:t> </a:t>
                      </a:r>
                      <a:r>
                        <a:rPr lang="fi-FI" sz="2000" b="0" i="0" u="none" strike="noStrike" dirty="0">
                          <a:solidFill>
                            <a:srgbClr val="000000"/>
                          </a:solidFill>
                          <a:effectLst/>
                          <a:latin typeface="Calibri" panose="020F0502020204030204" pitchFamily="34" charset="0"/>
                          <a:sym typeface="Wingdings" panose="05000000000000000000" pitchFamily="2" charset="2"/>
                        </a:rPr>
                        <a:t> HOLAS 3</a:t>
                      </a:r>
                      <a:endParaRPr lang="en-US" sz="2000" b="0" i="0" u="none" strike="noStrike" dirty="0">
                        <a:solidFill>
                          <a:srgbClr val="000000"/>
                        </a:solidFill>
                        <a:effectLst/>
                        <a:latin typeface="Calibri" panose="020F0502020204030204" pitchFamily="34" charset="0"/>
                      </a:endParaRPr>
                    </a:p>
                  </a:txBody>
                  <a:tcPr marL="8626" marR="8626" marT="8626" marB="0" anchor="ctr">
                    <a:solidFill>
                      <a:schemeClr val="bg2">
                        <a:lumMod val="20000"/>
                        <a:lumOff val="80000"/>
                      </a:schemeClr>
                    </a:solidFill>
                  </a:tcPr>
                </a:tc>
                <a:extLst>
                  <a:ext uri="{0D108BD9-81ED-4DB2-BD59-A6C34878D82A}">
                    <a16:rowId xmlns:a16="http://schemas.microsoft.com/office/drawing/2014/main" val="2885721230"/>
                  </a:ext>
                </a:extLst>
              </a:tr>
              <a:tr h="869160">
                <a:tc>
                  <a:txBody>
                    <a:bodyPr/>
                    <a:lstStyle/>
                    <a:p>
                      <a:pPr algn="l" fontAlgn="ctr"/>
                      <a:r>
                        <a:rPr lang="en-US" sz="2000" b="0" i="0" u="none" strike="noStrike" dirty="0">
                          <a:solidFill>
                            <a:srgbClr val="000000"/>
                          </a:solidFill>
                          <a:effectLst/>
                          <a:latin typeface="Calibri" panose="020F0502020204030204" pitchFamily="34" charset="0"/>
                        </a:rPr>
                        <a:t>Subtask 2.5.2</a:t>
                      </a:r>
                    </a:p>
                  </a:txBody>
                  <a:tcPr marL="8626" marR="8626" marT="8626" marB="0" anchor="ctr">
                    <a:solidFill>
                      <a:schemeClr val="bg2">
                        <a:lumMod val="40000"/>
                        <a:lumOff val="60000"/>
                      </a:schemeClr>
                    </a:solidFill>
                  </a:tcPr>
                </a:tc>
                <a:tc>
                  <a:txBody>
                    <a:bodyPr/>
                    <a:lstStyle/>
                    <a:p>
                      <a:pPr algn="l" fontAlgn="ctr"/>
                      <a:r>
                        <a:rPr lang="en-US" sz="2000" b="0" i="0" u="none" strike="noStrike" dirty="0">
                          <a:solidFill>
                            <a:srgbClr val="000000"/>
                          </a:solidFill>
                          <a:effectLst/>
                          <a:latin typeface="Calibri" panose="020F0502020204030204" pitchFamily="34" charset="0"/>
                        </a:rPr>
                        <a:t>Exploratory work towards an assessment of food webs</a:t>
                      </a:r>
                    </a:p>
                  </a:txBody>
                  <a:tcPr marL="8626" marR="8626" marT="8626" marB="0" anchor="ctr">
                    <a:solidFill>
                      <a:schemeClr val="bg2">
                        <a:lumMod val="40000"/>
                        <a:lumOff val="60000"/>
                      </a:schemeClr>
                    </a:solidFill>
                  </a:tcPr>
                </a:tc>
                <a:tc>
                  <a:txBody>
                    <a:bodyPr/>
                    <a:lstStyle/>
                    <a:p>
                      <a:pPr algn="l" fontAlgn="ctr"/>
                      <a:r>
                        <a:rPr lang="fi-FI" sz="2000" b="0" i="0" u="none" strike="noStrike" dirty="0" err="1">
                          <a:solidFill>
                            <a:srgbClr val="000000"/>
                          </a:solidFill>
                          <a:effectLst/>
                          <a:latin typeface="Calibri" panose="020F0502020204030204" pitchFamily="34" charset="0"/>
                        </a:rPr>
                        <a:t>Contributions</a:t>
                      </a:r>
                      <a:r>
                        <a:rPr lang="fi-FI" sz="2000" b="0" i="0" u="none" strike="noStrike" dirty="0">
                          <a:solidFill>
                            <a:srgbClr val="000000"/>
                          </a:solidFill>
                          <a:effectLst/>
                          <a:latin typeface="Calibri" panose="020F0502020204030204" pitchFamily="34" charset="0"/>
                        </a:rPr>
                        <a:t> to HOLAS 3 food web </a:t>
                      </a:r>
                      <a:r>
                        <a:rPr lang="fi-FI" sz="2000" b="0" i="0" u="none" strike="noStrike" dirty="0" err="1">
                          <a:solidFill>
                            <a:srgbClr val="000000"/>
                          </a:solidFill>
                          <a:effectLst/>
                          <a:latin typeface="Calibri" panose="020F0502020204030204" pitchFamily="34" charset="0"/>
                        </a:rPr>
                        <a:t>assessment</a:t>
                      </a:r>
                      <a:endParaRPr lang="en-US" sz="2000" b="0" i="0" u="none" strike="noStrike" dirty="0">
                        <a:solidFill>
                          <a:srgbClr val="000000"/>
                        </a:solidFill>
                        <a:effectLst/>
                        <a:latin typeface="Calibri" panose="020F0502020204030204" pitchFamily="34" charset="0"/>
                      </a:endParaRPr>
                    </a:p>
                  </a:txBody>
                  <a:tcPr marL="8626" marR="8626" marT="8626" marB="0" anchor="ctr">
                    <a:solidFill>
                      <a:schemeClr val="bg2">
                        <a:lumMod val="40000"/>
                        <a:lumOff val="60000"/>
                      </a:schemeClr>
                    </a:solidFill>
                  </a:tcPr>
                </a:tc>
                <a:extLst>
                  <a:ext uri="{0D108BD9-81ED-4DB2-BD59-A6C34878D82A}">
                    <a16:rowId xmlns:a16="http://schemas.microsoft.com/office/drawing/2014/main" val="1115841248"/>
                  </a:ext>
                </a:extLst>
              </a:tr>
            </a:tbl>
          </a:graphicData>
        </a:graphic>
      </p:graphicFrame>
      <p:sp>
        <p:nvSpPr>
          <p:cNvPr id="4" name="Content Placeholder 7">
            <a:extLst>
              <a:ext uri="{FF2B5EF4-FFF2-40B4-BE49-F238E27FC236}">
                <a16:creationId xmlns:a16="http://schemas.microsoft.com/office/drawing/2014/main" id="{210A202B-BDC3-5337-DDFA-896F6241033F}"/>
              </a:ext>
            </a:extLst>
          </p:cNvPr>
          <p:cNvSpPr txBox="1">
            <a:spLocks/>
          </p:cNvSpPr>
          <p:nvPr/>
        </p:nvSpPr>
        <p:spPr>
          <a:xfrm>
            <a:off x="957470" y="3773552"/>
            <a:ext cx="11234530" cy="308444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dirty="0"/>
              <a:t>Key messages for </a:t>
            </a:r>
            <a:r>
              <a:rPr lang="en-GB" sz="2000" b="1" dirty="0"/>
              <a:t>science</a:t>
            </a:r>
          </a:p>
          <a:p>
            <a:pPr marL="457200" lvl="1" indent="0">
              <a:buFont typeface="Arial" panose="020B0604020202020204" pitchFamily="34" charset="0"/>
              <a:buNone/>
            </a:pPr>
            <a:r>
              <a:rPr lang="en-GB" sz="2000" dirty="0"/>
              <a:t>1) Further indicator development needed to cover all biodiversity aspects and increase spatial coverage </a:t>
            </a:r>
          </a:p>
          <a:p>
            <a:pPr marL="457200" lvl="1" indent="0">
              <a:buFont typeface="Arial" panose="020B0604020202020204" pitchFamily="34" charset="0"/>
              <a:buNone/>
            </a:pPr>
            <a:r>
              <a:rPr lang="en-GB" sz="2000" dirty="0"/>
              <a:t>2) Specific food web indicators needed, including energy flows and transfer efficiency</a:t>
            </a:r>
          </a:p>
          <a:p>
            <a:pPr marL="457200" lvl="1" indent="0">
              <a:buFont typeface="Arial" panose="020B0604020202020204" pitchFamily="34" charset="0"/>
              <a:buNone/>
            </a:pPr>
            <a:r>
              <a:rPr lang="en-GB" sz="2000" dirty="0"/>
              <a:t>3) Indicator threshold setting an important aspect of integrated assessments</a:t>
            </a:r>
          </a:p>
          <a:p>
            <a:r>
              <a:rPr lang="en-GB" sz="2000" dirty="0"/>
              <a:t>Key message for </a:t>
            </a:r>
            <a:r>
              <a:rPr lang="en-GB" sz="2000" b="1" dirty="0"/>
              <a:t>policy makers</a:t>
            </a:r>
          </a:p>
          <a:p>
            <a:pPr marL="457200" lvl="1" indent="0">
              <a:buFont typeface="Arial" panose="020B0604020202020204" pitchFamily="34" charset="0"/>
              <a:buNone/>
            </a:pPr>
            <a:r>
              <a:rPr lang="en-GB" sz="2000" dirty="0"/>
              <a:t>1) Monitoring important as the foundation of the assessments</a:t>
            </a:r>
          </a:p>
          <a:p>
            <a:pPr marL="457200" lvl="1" indent="0">
              <a:buFont typeface="Arial" panose="020B0604020202020204" pitchFamily="34" charset="0"/>
              <a:buNone/>
            </a:pPr>
            <a:r>
              <a:rPr lang="en-GB" sz="2000" dirty="0"/>
              <a:t>2) Streamlining assessments across policies advantageous</a:t>
            </a:r>
          </a:p>
          <a:p>
            <a:pPr marL="457200" lvl="1" indent="0">
              <a:buFont typeface="Arial" panose="020B0604020202020204" pitchFamily="34" charset="0"/>
              <a:buNone/>
            </a:pPr>
            <a:r>
              <a:rPr lang="en-GB" sz="2000" dirty="0"/>
              <a:t>3) Ecosystem-based management need to include food web aspects</a:t>
            </a:r>
          </a:p>
        </p:txBody>
      </p:sp>
    </p:spTree>
    <p:extLst>
      <p:ext uri="{BB962C8B-B14F-4D97-AF65-F5344CB8AC3E}">
        <p14:creationId xmlns:p14="http://schemas.microsoft.com/office/powerpoint/2010/main" val="2186213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3AE15-6D54-4E3E-9472-AC1ACDDF708D}"/>
              </a:ext>
            </a:extLst>
          </p:cNvPr>
          <p:cNvSpPr>
            <a:spLocks noGrp="1"/>
          </p:cNvSpPr>
          <p:nvPr>
            <p:ph type="title"/>
          </p:nvPr>
        </p:nvSpPr>
        <p:spPr/>
        <p:txBody>
          <a:bodyPr/>
          <a:lstStyle/>
          <a:p>
            <a:r>
              <a:rPr lang="fi-FI" dirty="0">
                <a:solidFill>
                  <a:srgbClr val="F8AF02"/>
                </a:solidFill>
                <a:latin typeface="Calibri Light"/>
              </a:rPr>
              <a:t>Results summary - beach litter (A3.1)</a:t>
            </a:r>
          </a:p>
        </p:txBody>
      </p:sp>
      <p:graphicFrame>
        <p:nvGraphicFramePr>
          <p:cNvPr id="4" name="Table 5">
            <a:extLst>
              <a:ext uri="{FF2B5EF4-FFF2-40B4-BE49-F238E27FC236}">
                <a16:creationId xmlns:a16="http://schemas.microsoft.com/office/drawing/2014/main" id="{E9FE4D8B-74E2-4D92-8644-F73F8FABE25E}"/>
              </a:ext>
            </a:extLst>
          </p:cNvPr>
          <p:cNvGraphicFramePr>
            <a:graphicFrameLocks/>
          </p:cNvGraphicFramePr>
          <p:nvPr>
            <p:extLst>
              <p:ext uri="{D42A27DB-BD31-4B8C-83A1-F6EECF244321}">
                <p14:modId xmlns:p14="http://schemas.microsoft.com/office/powerpoint/2010/main" val="436638786"/>
              </p:ext>
            </p:extLst>
          </p:nvPr>
        </p:nvGraphicFramePr>
        <p:xfrm>
          <a:off x="266426" y="1359666"/>
          <a:ext cx="11620773" cy="2105657"/>
        </p:xfrm>
        <a:graphic>
          <a:graphicData uri="http://schemas.openxmlformats.org/drawingml/2006/table">
            <a:tbl>
              <a:tblPr firstRow="1" bandRow="1">
                <a:tableStyleId>{00A15C55-8517-42AA-B614-E9B94910E393}</a:tableStyleId>
              </a:tblPr>
              <a:tblGrid>
                <a:gridCol w="1681515">
                  <a:extLst>
                    <a:ext uri="{9D8B030D-6E8A-4147-A177-3AD203B41FA5}">
                      <a16:colId xmlns:a16="http://schemas.microsoft.com/office/drawing/2014/main" val="397624664"/>
                    </a:ext>
                  </a:extLst>
                </a:gridCol>
                <a:gridCol w="3680127">
                  <a:extLst>
                    <a:ext uri="{9D8B030D-6E8A-4147-A177-3AD203B41FA5}">
                      <a16:colId xmlns:a16="http://schemas.microsoft.com/office/drawing/2014/main" val="3794361705"/>
                    </a:ext>
                  </a:extLst>
                </a:gridCol>
                <a:gridCol w="6259131">
                  <a:extLst>
                    <a:ext uri="{9D8B030D-6E8A-4147-A177-3AD203B41FA5}">
                      <a16:colId xmlns:a16="http://schemas.microsoft.com/office/drawing/2014/main" val="926871668"/>
                    </a:ext>
                  </a:extLst>
                </a:gridCol>
              </a:tblGrid>
              <a:tr h="364175">
                <a:tc>
                  <a:txBody>
                    <a:bodyPr/>
                    <a:lstStyle/>
                    <a:p>
                      <a:pPr algn="l" fontAlgn="ctr"/>
                      <a:r>
                        <a:rPr lang="fi-FI" sz="2000" u="none" strike="noStrike" dirty="0">
                          <a:effectLst/>
                        </a:rPr>
                        <a:t>Task </a:t>
                      </a:r>
                      <a:endParaRPr lang="fi-FI" sz="2000" b="1" i="0" u="none" strike="noStrike" dirty="0">
                        <a:solidFill>
                          <a:schemeClr val="bg1"/>
                        </a:solidFill>
                        <a:effectLst/>
                        <a:latin typeface="Calibri" panose="020F0502020204030204" pitchFamily="34" charset="0"/>
                      </a:endParaRPr>
                    </a:p>
                  </a:txBody>
                  <a:tcPr marL="8626" marR="8626" marT="8626" marB="0" anchor="ctr"/>
                </a:tc>
                <a:tc>
                  <a:txBody>
                    <a:bodyPr/>
                    <a:lstStyle/>
                    <a:p>
                      <a:pPr algn="l" fontAlgn="ctr"/>
                      <a:r>
                        <a:rPr lang="fi-FI" sz="2000" u="none" strike="noStrike" dirty="0">
                          <a:effectLst/>
                        </a:rPr>
                        <a:t>Deliverables</a:t>
                      </a:r>
                      <a:endParaRPr lang="fi-FI" sz="2000" b="1" i="0" u="none" strike="noStrike" dirty="0">
                        <a:solidFill>
                          <a:schemeClr val="bg1"/>
                        </a:solidFill>
                        <a:effectLst/>
                        <a:latin typeface="Calibri" panose="020F0502020204030204" pitchFamily="34" charset="0"/>
                      </a:endParaRPr>
                    </a:p>
                  </a:txBody>
                  <a:tcPr marL="8626" marR="8626" marT="8626" marB="0" anchor="ctr"/>
                </a:tc>
                <a:tc>
                  <a:txBody>
                    <a:bodyPr/>
                    <a:lstStyle/>
                    <a:p>
                      <a:pPr algn="l" fontAlgn="ctr"/>
                      <a:r>
                        <a:rPr lang="fi-FI" sz="2000" b="1" i="0" u="none" strike="noStrike" dirty="0">
                          <a:solidFill>
                            <a:schemeClr val="bg1"/>
                          </a:solidFill>
                          <a:effectLst/>
                          <a:latin typeface="Calibri" panose="020F0502020204030204" pitchFamily="34" charset="0"/>
                        </a:rPr>
                        <a:t>Results</a:t>
                      </a:r>
                    </a:p>
                  </a:txBody>
                  <a:tcPr marL="8626" marR="8626" marT="8626" marB="0" anchor="ctr"/>
                </a:tc>
                <a:extLst>
                  <a:ext uri="{0D108BD9-81ED-4DB2-BD59-A6C34878D82A}">
                    <a16:rowId xmlns:a16="http://schemas.microsoft.com/office/drawing/2014/main" val="3714084008"/>
                  </a:ext>
                </a:extLst>
              </a:tr>
              <a:tr h="972098">
                <a:tc>
                  <a:txBody>
                    <a:bodyPr/>
                    <a:lstStyle/>
                    <a:p>
                      <a:pPr algn="l" fontAlgn="ctr"/>
                      <a:r>
                        <a:rPr lang="en-US" sz="2000" b="0" i="0" u="none" strike="noStrike" dirty="0">
                          <a:solidFill>
                            <a:srgbClr val="000000"/>
                          </a:solidFill>
                          <a:effectLst/>
                          <a:latin typeface="Calibri" panose="020F0502020204030204" pitchFamily="34" charset="0"/>
                        </a:rPr>
                        <a:t>Subtask 3.1.1</a:t>
                      </a:r>
                    </a:p>
                  </a:txBody>
                  <a:tcPr marL="8626" marR="8626" marT="8626" marB="0" anchor="ctr"/>
                </a:tc>
                <a:tc>
                  <a:txBody>
                    <a:bodyPr/>
                    <a:lstStyle/>
                    <a:p>
                      <a:pPr algn="l" fontAlgn="ctr"/>
                      <a:r>
                        <a:rPr lang="en-US" sz="2000" b="0" i="0" u="none" strike="noStrike" kern="1200" baseline="0" dirty="0">
                          <a:solidFill>
                            <a:schemeClr val="dk1"/>
                          </a:solidFill>
                          <a:latin typeface="+mn-lt"/>
                          <a:ea typeface="+mn-ea"/>
                          <a:cs typeface="+mn-cs"/>
                        </a:rPr>
                        <a:t>Translation of historical litter data</a:t>
                      </a:r>
                      <a:endParaRPr lang="fi-FI" sz="2000" b="0" i="0" u="none" strike="noStrike" dirty="0">
                        <a:solidFill>
                          <a:srgbClr val="000000"/>
                        </a:solidFill>
                        <a:effectLst/>
                        <a:latin typeface="Calibri" panose="020F0502020204030204" pitchFamily="34" charset="0"/>
                      </a:endParaRPr>
                    </a:p>
                  </a:txBody>
                  <a:tcPr marL="8626" marR="8626" marT="8626" marB="0" anchor="ctr"/>
                </a:tc>
                <a:tc>
                  <a:txBody>
                    <a:bodyPr/>
                    <a:lstStyle/>
                    <a:p>
                      <a:pPr algn="l" fontAlgn="ctr"/>
                      <a:r>
                        <a:rPr lang="en-GB" sz="2000" b="0" i="0" u="none" strike="noStrike" dirty="0">
                          <a:solidFill>
                            <a:srgbClr val="000000"/>
                          </a:solidFill>
                          <a:effectLst/>
                          <a:latin typeface="Calibri" panose="020F0502020204030204" pitchFamily="34" charset="0"/>
                        </a:rPr>
                        <a:t>Evaluation and harmonisation of different protocols was carried out (e.g., clustering of categories) and used as basis for assessment</a:t>
                      </a:r>
                      <a:endParaRPr lang="en-US" sz="2000" b="0" i="0" u="none" strike="noStrike" dirty="0">
                        <a:solidFill>
                          <a:srgbClr val="000000"/>
                        </a:solidFill>
                        <a:effectLst/>
                        <a:latin typeface="Calibri" panose="020F0502020204030204" pitchFamily="34" charset="0"/>
                      </a:endParaRPr>
                    </a:p>
                  </a:txBody>
                  <a:tcPr marL="8626" marR="8626" marT="8626" marB="0" anchor="ctr"/>
                </a:tc>
                <a:extLst>
                  <a:ext uri="{0D108BD9-81ED-4DB2-BD59-A6C34878D82A}">
                    <a16:rowId xmlns:a16="http://schemas.microsoft.com/office/drawing/2014/main" val="1433265256"/>
                  </a:ext>
                </a:extLst>
              </a:tr>
              <a:tr h="76938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Calibri" panose="020F0502020204030204" pitchFamily="34" charset="0"/>
                        </a:rPr>
                        <a:t>Subtask 3.1.2</a:t>
                      </a:r>
                    </a:p>
                    <a:p>
                      <a:pPr algn="l" fontAlgn="ctr"/>
                      <a:endParaRPr lang="en-US" sz="2000" b="0" i="0" u="none" strike="noStrike" dirty="0">
                        <a:solidFill>
                          <a:srgbClr val="000000"/>
                        </a:solidFill>
                        <a:effectLst/>
                        <a:latin typeface="Calibri" panose="020F0502020204030204" pitchFamily="34" charset="0"/>
                      </a:endParaRPr>
                    </a:p>
                  </a:txBody>
                  <a:tcPr marL="8626" marR="8626" marT="8626" marB="0" anchor="ctr"/>
                </a:tc>
                <a:tc>
                  <a:txBody>
                    <a:bodyPr/>
                    <a:lstStyle/>
                    <a:p>
                      <a:pPr algn="l" fontAlgn="ctr"/>
                      <a:r>
                        <a:rPr lang="en-US" sz="2000" b="0" i="0" u="none" strike="noStrike" kern="1200" baseline="0" dirty="0">
                          <a:solidFill>
                            <a:schemeClr val="dk1"/>
                          </a:solidFill>
                          <a:latin typeface="+mn-lt"/>
                          <a:ea typeface="+mn-ea"/>
                          <a:cs typeface="+mn-cs"/>
                        </a:rPr>
                        <a:t>Execute assessment of beach litter</a:t>
                      </a:r>
                      <a:endParaRPr lang="fi-FI" sz="2000" b="0" i="0" u="none" strike="noStrike" dirty="0">
                        <a:solidFill>
                          <a:srgbClr val="000000"/>
                        </a:solidFill>
                        <a:effectLst/>
                        <a:latin typeface="Calibri" panose="020F0502020204030204" pitchFamily="34" charset="0"/>
                      </a:endParaRPr>
                    </a:p>
                  </a:txBody>
                  <a:tcPr marL="8626" marR="8626" marT="8626" marB="0" anchor="ctr"/>
                </a:tc>
                <a:tc>
                  <a:txBody>
                    <a:bodyPr/>
                    <a:lstStyle/>
                    <a:p>
                      <a:pPr algn="l" fontAlgn="ctr"/>
                      <a:r>
                        <a:rPr lang="en-GB" sz="2000" b="0" i="0" u="none" strike="noStrike" dirty="0">
                          <a:solidFill>
                            <a:srgbClr val="000000"/>
                          </a:solidFill>
                          <a:effectLst/>
                          <a:latin typeface="Calibri" panose="020F0502020204030204" pitchFamily="34" charset="0"/>
                        </a:rPr>
                        <a:t>First-time quantitative assessment of beach litter for the Baltic Sea, c</a:t>
                      </a:r>
                      <a:r>
                        <a:rPr lang="fi-FI" sz="2000" b="0" i="0" u="none" strike="noStrike" dirty="0">
                          <a:solidFill>
                            <a:srgbClr val="000000"/>
                          </a:solidFill>
                          <a:effectLst/>
                          <a:latin typeface="Calibri" panose="020F0502020204030204" pitchFamily="34" charset="0"/>
                        </a:rPr>
                        <a:t>ontributions to HOLAS 3 thematic assessment</a:t>
                      </a:r>
                      <a:endParaRPr lang="en-US" sz="2000" b="0" i="0" u="none" strike="noStrike" dirty="0">
                        <a:solidFill>
                          <a:srgbClr val="000000"/>
                        </a:solidFill>
                        <a:effectLst/>
                        <a:latin typeface="Calibri" panose="020F0502020204030204" pitchFamily="34" charset="0"/>
                      </a:endParaRPr>
                    </a:p>
                  </a:txBody>
                  <a:tcPr marL="8626" marR="8626" marT="8626" marB="0" anchor="ctr"/>
                </a:tc>
                <a:extLst>
                  <a:ext uri="{0D108BD9-81ED-4DB2-BD59-A6C34878D82A}">
                    <a16:rowId xmlns:a16="http://schemas.microsoft.com/office/drawing/2014/main" val="2505887557"/>
                  </a:ext>
                </a:extLst>
              </a:tr>
            </a:tbl>
          </a:graphicData>
        </a:graphic>
      </p:graphicFrame>
      <p:sp>
        <p:nvSpPr>
          <p:cNvPr id="3" name="Content Placeholder 7">
            <a:extLst>
              <a:ext uri="{FF2B5EF4-FFF2-40B4-BE49-F238E27FC236}">
                <a16:creationId xmlns:a16="http://schemas.microsoft.com/office/drawing/2014/main" id="{7E2CD4C0-C0E6-C370-D2EA-897FFCDC5FF4}"/>
              </a:ext>
            </a:extLst>
          </p:cNvPr>
          <p:cNvSpPr>
            <a:spLocks noGrp="1"/>
          </p:cNvSpPr>
          <p:nvPr>
            <p:ph idx="1"/>
          </p:nvPr>
        </p:nvSpPr>
        <p:spPr>
          <a:xfrm>
            <a:off x="266426" y="3590029"/>
            <a:ext cx="11736683" cy="4059786"/>
          </a:xfrm>
        </p:spPr>
        <p:txBody>
          <a:bodyPr>
            <a:normAutofit/>
          </a:bodyPr>
          <a:lstStyle/>
          <a:p>
            <a:r>
              <a:rPr lang="en-GB" sz="2000" dirty="0"/>
              <a:t>Key messages for </a:t>
            </a:r>
            <a:r>
              <a:rPr lang="en-GB" sz="2000" b="1" dirty="0"/>
              <a:t>science </a:t>
            </a:r>
            <a:r>
              <a:rPr lang="en-GB" sz="2000" dirty="0"/>
              <a:t>and</a:t>
            </a:r>
            <a:r>
              <a:rPr lang="en-GB" sz="2000" b="1" dirty="0"/>
              <a:t> policy makers</a:t>
            </a:r>
          </a:p>
          <a:p>
            <a:pPr marL="914400" marR="0" lvl="1" indent="-457200" algn="l" defTabSz="914400" rtl="0" eaLnBrk="1" fontAlgn="auto" latinLnBrk="0" hangingPunct="1">
              <a:lnSpc>
                <a:spcPct val="90000"/>
              </a:lnSpc>
              <a:spcBef>
                <a:spcPts val="500"/>
              </a:spcBef>
              <a:spcAft>
                <a:spcPts val="0"/>
              </a:spcAft>
              <a:buClrTx/>
              <a:buSzTx/>
              <a:buFont typeface="Arial" panose="020B0604020202020204" pitchFamily="34" charset="0"/>
              <a:buAutoNum type="arabicParenR"/>
              <a:tabLst/>
              <a:defRPr/>
            </a:pPr>
            <a:r>
              <a:rPr lang="en-US" sz="2000" dirty="0">
                <a:latin typeface="Calibri"/>
              </a:rPr>
              <a:t>Further work on h</a:t>
            </a:r>
            <a:r>
              <a:rPr kumimoji="0" lang="en-US" sz="2000" b="0" i="0" u="none" strike="noStrike" kern="1200" cap="none" spc="0" normalizeH="0" baseline="0" noProof="0" dirty="0" err="1">
                <a:ln>
                  <a:noFill/>
                </a:ln>
                <a:effectLst/>
                <a:uLnTx/>
                <a:uFillTx/>
                <a:latin typeface="Calibri"/>
                <a:ea typeface="+mn-ea"/>
                <a:cs typeface="+mn-cs"/>
              </a:rPr>
              <a:t>armonisation</a:t>
            </a:r>
            <a:r>
              <a:rPr kumimoji="0" lang="en-US" sz="2000" b="0" i="0" u="none" strike="noStrike" kern="1200" cap="none" spc="0" normalizeH="0" baseline="0" noProof="0" dirty="0">
                <a:ln>
                  <a:noFill/>
                </a:ln>
                <a:effectLst/>
                <a:uLnTx/>
                <a:uFillTx/>
                <a:latin typeface="Calibri"/>
                <a:ea typeface="+mn-ea"/>
                <a:cs typeface="+mn-cs"/>
              </a:rPr>
              <a:t> of beach litter protocols is key </a:t>
            </a:r>
          </a:p>
          <a:p>
            <a:pPr marL="914400" lvl="1" indent="-457200">
              <a:buFont typeface="Arial" panose="020B0604020202020204" pitchFamily="34" charset="0"/>
              <a:buAutoNum type="arabicParenR"/>
              <a:defRPr/>
            </a:pPr>
            <a:r>
              <a:rPr lang="en-US" sz="2000" dirty="0">
                <a:solidFill>
                  <a:srgbClr val="000000"/>
                </a:solidFill>
                <a:latin typeface="Calibri" panose="020F0502020204030204" pitchFamily="34" charset="0"/>
              </a:rPr>
              <a:t>B</a:t>
            </a:r>
            <a:r>
              <a:rPr lang="en-US" sz="2000" b="0" i="0" u="none" strike="noStrike" baseline="0" dirty="0">
                <a:solidFill>
                  <a:srgbClr val="000000"/>
                </a:solidFill>
                <a:latin typeface="Calibri" panose="020F0502020204030204" pitchFamily="34" charset="0"/>
              </a:rPr>
              <a:t>etter geographical coverage with </a:t>
            </a:r>
            <a:r>
              <a:rPr lang="en-US" sz="2000" b="0" i="0" u="none" strike="noStrike" baseline="0" dirty="0">
                <a:latin typeface="Calibri" panose="020F0502020204030204" pitchFamily="34" charset="0"/>
              </a:rPr>
              <a:t>improving </a:t>
            </a:r>
            <a:r>
              <a:rPr lang="en-US" sz="2000" b="0" i="0" u="none" strike="noStrike" baseline="0" dirty="0">
                <a:solidFill>
                  <a:srgbClr val="000000"/>
                </a:solidFill>
                <a:latin typeface="Calibri" panose="020F0502020204030204" pitchFamily="34" charset="0"/>
              </a:rPr>
              <a:t>monitoring </a:t>
            </a:r>
            <a:r>
              <a:rPr lang="en-US" sz="2000" b="0" i="0" u="none" strike="noStrike" baseline="0" dirty="0">
                <a:latin typeface="Calibri" panose="020F0502020204030204" pitchFamily="34" charset="0"/>
              </a:rPr>
              <a:t>efforts</a:t>
            </a:r>
            <a:r>
              <a:rPr lang="en-GB" sz="2000" dirty="0"/>
              <a:t> to evaluate the effect of actions against marine litter is important</a:t>
            </a:r>
          </a:p>
          <a:p>
            <a:pPr marL="914400" lvl="1" indent="-457200">
              <a:buFont typeface="Arial" panose="020B0604020202020204" pitchFamily="34" charset="0"/>
              <a:buAutoNum type="arabicParenR"/>
              <a:defRPr/>
            </a:pPr>
            <a:r>
              <a:rPr lang="en-US" sz="2000" dirty="0">
                <a:latin typeface="Calibri" panose="020F0502020204030204" pitchFamily="34" charset="0"/>
              </a:rPr>
              <a:t>M</a:t>
            </a:r>
            <a:r>
              <a:rPr lang="en-US" sz="2000" b="0" i="0" u="none" strike="noStrike" baseline="0" dirty="0">
                <a:latin typeface="Calibri" panose="020F0502020204030204" pitchFamily="34" charset="0"/>
              </a:rPr>
              <a:t>ore attention is needed to how the subbasins assessments are influenced by types of included monitoring beaches, e.g. remote vs urban/semi-urban beaches</a:t>
            </a:r>
          </a:p>
          <a:p>
            <a:pPr marL="914400" marR="0" lvl="1" indent="-457200" algn="l" defTabSz="914400" rtl="0" eaLnBrk="1" fontAlgn="auto" latinLnBrk="0" hangingPunct="1">
              <a:lnSpc>
                <a:spcPct val="90000"/>
              </a:lnSpc>
              <a:spcBef>
                <a:spcPts val="500"/>
              </a:spcBef>
              <a:spcAft>
                <a:spcPts val="0"/>
              </a:spcAft>
              <a:buClrTx/>
              <a:buSzTx/>
              <a:buFont typeface="Arial" panose="020B0604020202020204" pitchFamily="34" charset="0"/>
              <a:buAutoNum type="arabicParenR"/>
              <a:tabLst/>
              <a:defRPr/>
            </a:pPr>
            <a:r>
              <a:rPr lang="en-GB" sz="2000" dirty="0"/>
              <a:t>More research on identifying sources of litter is needed</a:t>
            </a:r>
          </a:p>
          <a:p>
            <a:pPr marL="914400" lvl="1" indent="-457200">
              <a:buFont typeface="Arial" panose="020B0604020202020204" pitchFamily="34" charset="0"/>
              <a:buAutoNum type="arabicParenR"/>
            </a:pPr>
            <a:r>
              <a:rPr lang="en-GB" sz="2000" dirty="0"/>
              <a:t>Resources are needed for expanded monitoring programmes and research on sources and impacts </a:t>
            </a:r>
          </a:p>
          <a:p>
            <a:pPr marL="914400" lvl="1" indent="-457200">
              <a:buAutoNum type="arabicParenR"/>
            </a:pPr>
            <a:r>
              <a:rPr lang="en-US" sz="2000" dirty="0"/>
              <a:t>Further work on actions against marine litter is required to reach good environmental status in the Baltic Sea</a:t>
            </a:r>
          </a:p>
          <a:p>
            <a:endParaRPr lang="en-GB" sz="2000" dirty="0"/>
          </a:p>
          <a:p>
            <a:endParaRPr lang="en-GB" sz="2000" dirty="0"/>
          </a:p>
        </p:txBody>
      </p:sp>
    </p:spTree>
    <p:extLst>
      <p:ext uri="{BB962C8B-B14F-4D97-AF65-F5344CB8AC3E}">
        <p14:creationId xmlns:p14="http://schemas.microsoft.com/office/powerpoint/2010/main" val="4059957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3AE15-6D54-4E3E-9472-AC1ACDDF708D}"/>
              </a:ext>
            </a:extLst>
          </p:cNvPr>
          <p:cNvSpPr>
            <a:spLocks noGrp="1"/>
          </p:cNvSpPr>
          <p:nvPr>
            <p:ph type="title"/>
          </p:nvPr>
        </p:nvSpPr>
        <p:spPr>
          <a:xfrm>
            <a:off x="838200" y="267691"/>
            <a:ext cx="9602585" cy="1325563"/>
          </a:xfrm>
        </p:spPr>
        <p:txBody>
          <a:bodyPr>
            <a:normAutofit/>
          </a:bodyPr>
          <a:lstStyle/>
          <a:p>
            <a:r>
              <a:rPr lang="fi-FI" dirty="0">
                <a:solidFill>
                  <a:srgbClr val="F8AF02"/>
                </a:solidFill>
                <a:latin typeface="Calibri Light"/>
              </a:rPr>
              <a:t>Results summary – microlitter (A3.2)</a:t>
            </a:r>
            <a:br>
              <a:rPr lang="fi-FI" dirty="0">
                <a:solidFill>
                  <a:srgbClr val="F8AF02"/>
                </a:solidFill>
                <a:latin typeface="Calibri Light"/>
              </a:rPr>
            </a:br>
            <a:endParaRPr lang="fi-FI" dirty="0">
              <a:solidFill>
                <a:srgbClr val="F8AF02"/>
              </a:solidFill>
              <a:latin typeface="Calibri Light"/>
            </a:endParaRPr>
          </a:p>
        </p:txBody>
      </p:sp>
      <p:graphicFrame>
        <p:nvGraphicFramePr>
          <p:cNvPr id="4" name="Table 5">
            <a:extLst>
              <a:ext uri="{FF2B5EF4-FFF2-40B4-BE49-F238E27FC236}">
                <a16:creationId xmlns:a16="http://schemas.microsoft.com/office/drawing/2014/main" id="{E9FE4D8B-74E2-4D92-8644-F73F8FABE25E}"/>
              </a:ext>
            </a:extLst>
          </p:cNvPr>
          <p:cNvGraphicFramePr>
            <a:graphicFrameLocks/>
          </p:cNvGraphicFramePr>
          <p:nvPr>
            <p:extLst>
              <p:ext uri="{D42A27DB-BD31-4B8C-83A1-F6EECF244321}">
                <p14:modId xmlns:p14="http://schemas.microsoft.com/office/powerpoint/2010/main" val="1964826653"/>
              </p:ext>
            </p:extLst>
          </p:nvPr>
        </p:nvGraphicFramePr>
        <p:xfrm>
          <a:off x="838199" y="1216811"/>
          <a:ext cx="10435814" cy="5433661"/>
        </p:xfrm>
        <a:graphic>
          <a:graphicData uri="http://schemas.openxmlformats.org/drawingml/2006/table">
            <a:tbl>
              <a:tblPr firstRow="1" bandRow="1">
                <a:tableStyleId>{00A15C55-8517-42AA-B614-E9B94910E393}</a:tableStyleId>
              </a:tblPr>
              <a:tblGrid>
                <a:gridCol w="1914729">
                  <a:extLst>
                    <a:ext uri="{9D8B030D-6E8A-4147-A177-3AD203B41FA5}">
                      <a16:colId xmlns:a16="http://schemas.microsoft.com/office/drawing/2014/main" val="397624664"/>
                    </a:ext>
                  </a:extLst>
                </a:gridCol>
                <a:gridCol w="6036070">
                  <a:extLst>
                    <a:ext uri="{9D8B030D-6E8A-4147-A177-3AD203B41FA5}">
                      <a16:colId xmlns:a16="http://schemas.microsoft.com/office/drawing/2014/main" val="3794361705"/>
                    </a:ext>
                  </a:extLst>
                </a:gridCol>
                <a:gridCol w="2485015">
                  <a:extLst>
                    <a:ext uri="{9D8B030D-6E8A-4147-A177-3AD203B41FA5}">
                      <a16:colId xmlns:a16="http://schemas.microsoft.com/office/drawing/2014/main" val="3943546022"/>
                    </a:ext>
                  </a:extLst>
                </a:gridCol>
              </a:tblGrid>
              <a:tr h="469741">
                <a:tc>
                  <a:txBody>
                    <a:bodyPr/>
                    <a:lstStyle/>
                    <a:p>
                      <a:pPr algn="l" fontAlgn="ctr"/>
                      <a:r>
                        <a:rPr lang="fi-FI" sz="2400" u="none" strike="noStrike" dirty="0">
                          <a:effectLst/>
                        </a:rPr>
                        <a:t>Task /</a:t>
                      </a:r>
                      <a:r>
                        <a:rPr lang="fi-FI" sz="2400" u="none" strike="noStrike" baseline="0" dirty="0">
                          <a:effectLst/>
                        </a:rPr>
                        <a:t> Subtask</a:t>
                      </a:r>
                      <a:endParaRPr lang="fi-FI" sz="2400" b="1" i="0" u="none" strike="noStrike" dirty="0">
                        <a:solidFill>
                          <a:schemeClr val="bg1"/>
                        </a:solidFill>
                        <a:effectLst/>
                        <a:latin typeface="Calibri" panose="020F0502020204030204" pitchFamily="34" charset="0"/>
                      </a:endParaRPr>
                    </a:p>
                  </a:txBody>
                  <a:tcPr marL="8626" marR="8626" marT="8626" marB="0" anchor="ctr"/>
                </a:tc>
                <a:tc>
                  <a:txBody>
                    <a:bodyPr/>
                    <a:lstStyle/>
                    <a:p>
                      <a:pPr algn="l" fontAlgn="ctr"/>
                      <a:r>
                        <a:rPr lang="fi-FI" sz="2400" u="none" strike="noStrike" dirty="0">
                          <a:effectLst/>
                        </a:rPr>
                        <a:t>Expected results and deliverable</a:t>
                      </a:r>
                      <a:endParaRPr lang="fi-FI" sz="2400" b="1" i="0" u="none" strike="noStrike" dirty="0">
                        <a:solidFill>
                          <a:schemeClr val="bg1"/>
                        </a:solidFill>
                        <a:effectLst/>
                        <a:latin typeface="Calibri" panose="020F0502020204030204" pitchFamily="34" charset="0"/>
                      </a:endParaRPr>
                    </a:p>
                  </a:txBody>
                  <a:tcPr marL="8626" marR="8626" marT="8626" marB="0" anchor="ctr"/>
                </a:tc>
                <a:tc>
                  <a:txBody>
                    <a:bodyPr/>
                    <a:lstStyle/>
                    <a:p>
                      <a:pPr algn="l" fontAlgn="ctr"/>
                      <a:r>
                        <a:rPr lang="fi-FI" sz="2400" b="1" i="0" u="none" strike="noStrike" dirty="0">
                          <a:solidFill>
                            <a:schemeClr val="bg1"/>
                          </a:solidFill>
                          <a:effectLst/>
                          <a:latin typeface="Calibri" panose="020F0502020204030204" pitchFamily="34" charset="0"/>
                        </a:rPr>
                        <a:t>Results</a:t>
                      </a:r>
                    </a:p>
                  </a:txBody>
                  <a:tcPr marL="8626" marR="8626" marT="8626" marB="0" anchor="ctr"/>
                </a:tc>
                <a:extLst>
                  <a:ext uri="{0D108BD9-81ED-4DB2-BD59-A6C34878D82A}">
                    <a16:rowId xmlns:a16="http://schemas.microsoft.com/office/drawing/2014/main" val="3714084008"/>
                  </a:ext>
                </a:extLst>
              </a:tr>
              <a:tr h="992784">
                <a:tc>
                  <a:txBody>
                    <a:bodyPr/>
                    <a:lstStyle/>
                    <a:p>
                      <a:pPr algn="l" fontAlgn="ctr"/>
                      <a:r>
                        <a:rPr lang="en-US" sz="1800" b="1" i="0" u="none" strike="noStrike" dirty="0">
                          <a:solidFill>
                            <a:srgbClr val="000000"/>
                          </a:solidFill>
                          <a:effectLst/>
                          <a:latin typeface="Calibri" panose="020F0502020204030204" pitchFamily="34" charset="0"/>
                        </a:rPr>
                        <a:t>Subtask</a:t>
                      </a:r>
                      <a:r>
                        <a:rPr lang="en-US" sz="1800" b="1" i="0" u="none" strike="noStrike" baseline="0" dirty="0">
                          <a:solidFill>
                            <a:srgbClr val="000000"/>
                          </a:solidFill>
                          <a:effectLst/>
                          <a:latin typeface="Calibri" panose="020F0502020204030204" pitchFamily="34" charset="0"/>
                        </a:rPr>
                        <a:t> 3.2.1</a:t>
                      </a:r>
                      <a:endParaRPr lang="en-US" sz="1800" b="1" i="0" u="none" strike="noStrike" dirty="0">
                        <a:solidFill>
                          <a:srgbClr val="000000"/>
                        </a:solidFill>
                        <a:effectLst/>
                        <a:latin typeface="Calibri" panose="020F0502020204030204" pitchFamily="34" charset="0"/>
                      </a:endParaRPr>
                    </a:p>
                  </a:txBody>
                  <a:tcPr marL="8626" marR="8626" marT="8626" marB="0" anchor="ctr"/>
                </a:tc>
                <a:tc>
                  <a:txBody>
                    <a:bodyPr/>
                    <a:lstStyle/>
                    <a:p>
                      <a:pPr marL="85725" indent="0" algn="l" fontAlgn="ctr"/>
                      <a:r>
                        <a:rPr lang="en-US" sz="1800" kern="1200" baseline="0" dirty="0">
                          <a:solidFill>
                            <a:schemeClr val="dk1"/>
                          </a:solidFill>
                          <a:latin typeface="+mn-lt"/>
                          <a:ea typeface="+mn-ea"/>
                          <a:cs typeface="+mn-cs"/>
                        </a:rPr>
                        <a:t>Review / evaluation of current approaches applied for the </a:t>
                      </a:r>
                      <a:r>
                        <a:rPr lang="en-US" sz="1800" b="0" i="0" u="none" strike="noStrike" kern="1200" baseline="0" dirty="0">
                          <a:solidFill>
                            <a:schemeClr val="dk1"/>
                          </a:solidFill>
                          <a:effectLst/>
                          <a:latin typeface="+mn-lt"/>
                          <a:ea typeface="+mn-ea"/>
                          <a:cs typeface="+mn-cs"/>
                        </a:rPr>
                        <a:t>water column and seabed sediment</a:t>
                      </a:r>
                      <a:endParaRPr lang="fi-FI" sz="1800" b="0" i="0" u="none" strike="noStrike" dirty="0">
                        <a:solidFill>
                          <a:srgbClr val="000000"/>
                        </a:solidFill>
                        <a:effectLst/>
                        <a:latin typeface="Calibri" panose="020F0502020204030204" pitchFamily="34" charset="0"/>
                      </a:endParaRPr>
                    </a:p>
                  </a:txBody>
                  <a:tcPr marL="8626" marR="8626" marT="8626" marB="0" anchor="ctr"/>
                </a:tc>
                <a:tc>
                  <a:txBody>
                    <a:bodyPr/>
                    <a:lstStyle/>
                    <a:p>
                      <a:pPr algn="l" fontAlgn="ctr"/>
                      <a:r>
                        <a:rPr lang="fi-FI" sz="1800" b="0" i="0" u="none" strike="noStrike" dirty="0">
                          <a:solidFill>
                            <a:schemeClr val="tx1"/>
                          </a:solidFill>
                          <a:effectLst/>
                          <a:latin typeface="Calibri" panose="020F0502020204030204" pitchFamily="34" charset="0"/>
                        </a:rPr>
                        <a:t>Compiled</a:t>
                      </a:r>
                      <a:r>
                        <a:rPr lang="fi-FI" sz="1800" b="0" i="0" u="none" strike="noStrike" baseline="0" dirty="0">
                          <a:solidFill>
                            <a:schemeClr val="tx1"/>
                          </a:solidFill>
                          <a:effectLst/>
                          <a:latin typeface="Calibri" panose="020F0502020204030204" pitchFamily="34" charset="0"/>
                        </a:rPr>
                        <a:t> information for all HELCOM countries updated and available</a:t>
                      </a:r>
                      <a:endParaRPr lang="fi-FI" sz="1800" b="0" i="0" u="none" strike="noStrike" dirty="0">
                        <a:solidFill>
                          <a:schemeClr val="tx1"/>
                        </a:solidFill>
                        <a:effectLst/>
                        <a:latin typeface="Calibri" panose="020F0502020204030204" pitchFamily="34" charset="0"/>
                      </a:endParaRPr>
                    </a:p>
                  </a:txBody>
                  <a:tcPr marL="8626" marR="8626" marT="8626" marB="0" anchor="ctr"/>
                </a:tc>
                <a:extLst>
                  <a:ext uri="{0D108BD9-81ED-4DB2-BD59-A6C34878D82A}">
                    <a16:rowId xmlns:a16="http://schemas.microsoft.com/office/drawing/2014/main" val="10001"/>
                  </a:ext>
                </a:extLst>
              </a:tr>
              <a:tr h="992784">
                <a:tc>
                  <a:txBody>
                    <a:bodyPr/>
                    <a:lstStyle/>
                    <a:p>
                      <a:pPr algn="l" fontAlgn="ctr"/>
                      <a:r>
                        <a:rPr lang="en-US" sz="1800" b="1" i="0" u="none" strike="noStrike">
                          <a:solidFill>
                            <a:srgbClr val="000000"/>
                          </a:solidFill>
                          <a:effectLst/>
                          <a:latin typeface="Calibri" panose="020F0502020204030204" pitchFamily="34" charset="0"/>
                        </a:rPr>
                        <a:t>Subtask 3.2.2</a:t>
                      </a:r>
                      <a:endParaRPr lang="en-US" sz="1800" b="1" i="0" u="none" strike="noStrike" dirty="0">
                        <a:solidFill>
                          <a:srgbClr val="000000"/>
                        </a:solidFill>
                        <a:effectLst/>
                        <a:latin typeface="Calibri" panose="020F0502020204030204" pitchFamily="34" charset="0"/>
                      </a:endParaRPr>
                    </a:p>
                  </a:txBody>
                  <a:tcPr marL="8626" marR="8626" marT="8626" marB="0" anchor="ctr"/>
                </a:tc>
                <a:tc>
                  <a:txBody>
                    <a:bodyPr/>
                    <a:lstStyle/>
                    <a:p>
                      <a:pPr marL="85725" marR="0" indent="0" algn="l" defTabSz="914400" rtl="0" eaLnBrk="1" fontAlgn="ctr" latinLnBrk="0" hangingPunct="1">
                        <a:lnSpc>
                          <a:spcPct val="100000"/>
                        </a:lnSpc>
                        <a:spcBef>
                          <a:spcPts val="0"/>
                        </a:spcBef>
                        <a:spcAft>
                          <a:spcPts val="0"/>
                        </a:spcAft>
                        <a:buClrTx/>
                        <a:buSzTx/>
                        <a:buFontTx/>
                        <a:buNone/>
                        <a:tabLst/>
                        <a:defRPr/>
                      </a:pPr>
                      <a:r>
                        <a:rPr lang="en-US" sz="1800" kern="1200" baseline="0" dirty="0">
                          <a:solidFill>
                            <a:schemeClr val="dk1"/>
                          </a:solidFill>
                          <a:latin typeface="+mn-lt"/>
                          <a:ea typeface="+mn-ea"/>
                          <a:cs typeface="+mn-cs"/>
                        </a:rPr>
                        <a:t>Drafting of guidelines for the detection of microlitter in </a:t>
                      </a:r>
                      <a:br>
                        <a:rPr lang="en-US" sz="1800" kern="1200" baseline="0" dirty="0">
                          <a:solidFill>
                            <a:schemeClr val="dk1"/>
                          </a:solidFill>
                          <a:latin typeface="+mn-lt"/>
                          <a:ea typeface="+mn-ea"/>
                          <a:cs typeface="+mn-cs"/>
                        </a:rPr>
                      </a:br>
                      <a:r>
                        <a:rPr lang="en-US" sz="1800" kern="1200" baseline="0" dirty="0">
                          <a:solidFill>
                            <a:schemeClr val="dk1"/>
                          </a:solidFill>
                          <a:latin typeface="+mn-lt"/>
                          <a:ea typeface="+mn-ea"/>
                          <a:cs typeface="+mn-cs"/>
                        </a:rPr>
                        <a:t>the water column and seabed sediments </a:t>
                      </a:r>
                    </a:p>
                  </a:txBody>
                  <a:tcPr marL="8626" marR="8626" marT="8626" marB="0" anchor="ctr"/>
                </a:tc>
                <a:tc>
                  <a:txBody>
                    <a:bodyPr/>
                    <a:lstStyle/>
                    <a:p>
                      <a:pPr algn="l" fontAlgn="ctr"/>
                      <a:r>
                        <a:rPr lang="fi-FI" sz="1800" b="0" i="0" u="none" strike="noStrike" dirty="0">
                          <a:solidFill>
                            <a:schemeClr val="tx1"/>
                          </a:solidFill>
                          <a:effectLst/>
                          <a:latin typeface="Calibri" panose="020F0502020204030204" pitchFamily="34" charset="0"/>
                        </a:rPr>
                        <a:t>Accomplished and included in the</a:t>
                      </a:r>
                      <a:r>
                        <a:rPr lang="fi-FI" sz="1800" b="0" i="0" u="none" strike="noStrike" baseline="0" dirty="0">
                          <a:solidFill>
                            <a:schemeClr val="tx1"/>
                          </a:solidFill>
                          <a:effectLst/>
                          <a:latin typeface="Calibri" panose="020F0502020204030204" pitchFamily="34" charset="0"/>
                        </a:rPr>
                        <a:t> HELCOM Guidelines</a:t>
                      </a:r>
                      <a:endParaRPr lang="fi-FI" sz="1800" b="0" i="0" u="none" strike="noStrike" dirty="0">
                        <a:solidFill>
                          <a:schemeClr val="tx1"/>
                        </a:solidFill>
                        <a:effectLst/>
                        <a:latin typeface="Calibri" panose="020F0502020204030204" pitchFamily="34" charset="0"/>
                      </a:endParaRPr>
                    </a:p>
                  </a:txBody>
                  <a:tcPr marL="8626" marR="8626" marT="8626" marB="0" anchor="ctr"/>
                </a:tc>
                <a:extLst>
                  <a:ext uri="{0D108BD9-81ED-4DB2-BD59-A6C34878D82A}">
                    <a16:rowId xmlns:a16="http://schemas.microsoft.com/office/drawing/2014/main" val="10002"/>
                  </a:ext>
                </a:extLst>
              </a:tr>
              <a:tr h="992784">
                <a:tc>
                  <a:txBody>
                    <a:bodyPr/>
                    <a:lstStyle/>
                    <a:p>
                      <a:pPr algn="l" fontAlgn="ctr"/>
                      <a:r>
                        <a:rPr lang="en-US" sz="1800" b="1" i="0" u="none" strike="noStrike" dirty="0">
                          <a:solidFill>
                            <a:srgbClr val="000000"/>
                          </a:solidFill>
                          <a:effectLst/>
                          <a:latin typeface="Calibri" panose="020F0502020204030204" pitchFamily="34" charset="0"/>
                        </a:rPr>
                        <a:t>Subtask 3.2.3</a:t>
                      </a:r>
                    </a:p>
                  </a:txBody>
                  <a:tcPr marL="8626" marR="8626" marT="8626" marB="0" anchor="ctr"/>
                </a:tc>
                <a:tc>
                  <a:txBody>
                    <a:bodyPr/>
                    <a:lstStyle/>
                    <a:p>
                      <a:pPr marL="85725" indent="0" algn="l" fontAlgn="ctr"/>
                      <a:r>
                        <a:rPr lang="en-US" sz="1800" kern="1200" baseline="0" dirty="0">
                          <a:solidFill>
                            <a:schemeClr val="dk1"/>
                          </a:solidFill>
                          <a:latin typeface="+mn-lt"/>
                          <a:ea typeface="+mn-ea"/>
                          <a:cs typeface="+mn-cs"/>
                        </a:rPr>
                        <a:t>Data collection from HELCOM countries on microlitter in the water column and seabed sediments</a:t>
                      </a:r>
                      <a:endParaRPr lang="fi-FI" sz="1800" b="0" i="0" u="none" strike="noStrike" dirty="0">
                        <a:solidFill>
                          <a:srgbClr val="000000"/>
                        </a:solidFill>
                        <a:effectLst/>
                        <a:latin typeface="Calibri" panose="020F0502020204030204" pitchFamily="34" charset="0"/>
                      </a:endParaRPr>
                    </a:p>
                  </a:txBody>
                  <a:tcPr marL="8626" marR="8626" marT="8626" marB="0" anchor="ctr"/>
                </a:tc>
                <a:tc>
                  <a:txBody>
                    <a:bodyPr/>
                    <a:lstStyle/>
                    <a:p>
                      <a:pPr algn="l" fontAlgn="ctr"/>
                      <a:r>
                        <a:rPr lang="fi-FI" sz="1800" b="0" i="0" u="none" strike="noStrike" dirty="0">
                          <a:solidFill>
                            <a:schemeClr val="tx1"/>
                          </a:solidFill>
                          <a:effectLst/>
                          <a:latin typeface="Calibri" panose="020F0502020204030204" pitchFamily="34" charset="0"/>
                        </a:rPr>
                        <a:t>Lack</a:t>
                      </a:r>
                      <a:r>
                        <a:rPr lang="fi-FI" sz="1800" b="0" i="0" u="none" strike="noStrike" baseline="0" dirty="0">
                          <a:solidFill>
                            <a:schemeClr val="tx1"/>
                          </a:solidFill>
                          <a:effectLst/>
                          <a:latin typeface="Calibri" panose="020F0502020204030204" pitchFamily="34" charset="0"/>
                        </a:rPr>
                        <a:t> of comparable data identified</a:t>
                      </a:r>
                      <a:endParaRPr lang="fi-FI" sz="1800" b="0" i="0" u="none" strike="noStrike" dirty="0">
                        <a:solidFill>
                          <a:schemeClr val="tx1"/>
                        </a:solidFill>
                        <a:effectLst/>
                        <a:latin typeface="Calibri" panose="020F0502020204030204" pitchFamily="34" charset="0"/>
                      </a:endParaRPr>
                    </a:p>
                  </a:txBody>
                  <a:tcPr marL="8626" marR="8626" marT="8626" marB="0" anchor="ctr"/>
                </a:tc>
                <a:extLst>
                  <a:ext uri="{0D108BD9-81ED-4DB2-BD59-A6C34878D82A}">
                    <a16:rowId xmlns:a16="http://schemas.microsoft.com/office/drawing/2014/main" val="10003"/>
                  </a:ext>
                </a:extLst>
              </a:tr>
              <a:tr h="992784">
                <a:tc>
                  <a:txBody>
                    <a:bodyPr/>
                    <a:lstStyle/>
                    <a:p>
                      <a:pPr algn="l" fontAlgn="ctr"/>
                      <a:r>
                        <a:rPr lang="en-US" sz="1800" b="1" i="0" u="none" strike="noStrike">
                          <a:solidFill>
                            <a:srgbClr val="000000"/>
                          </a:solidFill>
                          <a:effectLst/>
                          <a:latin typeface="Calibri" panose="020F0502020204030204" pitchFamily="34" charset="0"/>
                        </a:rPr>
                        <a:t>Subtask 3.2.4</a:t>
                      </a:r>
                      <a:endParaRPr lang="en-US" sz="1800" b="1" i="0" u="none" strike="noStrike" dirty="0">
                        <a:solidFill>
                          <a:srgbClr val="000000"/>
                        </a:solidFill>
                        <a:effectLst/>
                        <a:latin typeface="Calibri" panose="020F0502020204030204" pitchFamily="34" charset="0"/>
                      </a:endParaRPr>
                    </a:p>
                  </a:txBody>
                  <a:tcPr marL="8626" marR="8626" marT="8626" marB="0" anchor="ctr"/>
                </a:tc>
                <a:tc>
                  <a:txBody>
                    <a:bodyPr/>
                    <a:lstStyle/>
                    <a:p>
                      <a:pPr marL="85725" marR="0" indent="0" algn="l" defTabSz="914400" rtl="0" eaLnBrk="1" fontAlgn="ctr" latinLnBrk="0" hangingPunct="1">
                        <a:lnSpc>
                          <a:spcPct val="100000"/>
                        </a:lnSpc>
                        <a:spcBef>
                          <a:spcPts val="0"/>
                        </a:spcBef>
                        <a:spcAft>
                          <a:spcPts val="0"/>
                        </a:spcAft>
                        <a:buClrTx/>
                        <a:buSzTx/>
                        <a:buFontTx/>
                        <a:buNone/>
                        <a:tabLst/>
                        <a:defRPr/>
                      </a:pPr>
                      <a:r>
                        <a:rPr lang="en-US" sz="1800" kern="1200" baseline="0" dirty="0">
                          <a:solidFill>
                            <a:schemeClr val="dk1"/>
                          </a:solidFill>
                          <a:latin typeface="+mn-lt"/>
                          <a:ea typeface="+mn-ea"/>
                          <a:cs typeface="+mn-cs"/>
                        </a:rPr>
                        <a:t>Specification of prerequisites for the monitoring of microlitter in the water column and seabed sediments</a:t>
                      </a:r>
                      <a:endParaRPr lang="fi-FI" sz="1800" b="0" i="0" u="none" strike="noStrike" dirty="0">
                        <a:solidFill>
                          <a:srgbClr val="000000"/>
                        </a:solidFill>
                        <a:effectLst/>
                        <a:latin typeface="Calibri" panose="020F0502020204030204" pitchFamily="34" charset="0"/>
                      </a:endParaRPr>
                    </a:p>
                  </a:txBody>
                  <a:tcPr marL="8626" marR="8626" marT="8626" marB="0" anchor="ctr"/>
                </a:tc>
                <a:tc>
                  <a:txBody>
                    <a:bodyPr/>
                    <a:lstStyle/>
                    <a:p>
                      <a:pPr algn="l" fontAlgn="ctr"/>
                      <a:r>
                        <a:rPr lang="fi-FI" sz="1800" b="0" i="0" u="none" strike="noStrike" dirty="0">
                          <a:solidFill>
                            <a:schemeClr val="tx1"/>
                          </a:solidFill>
                          <a:effectLst/>
                          <a:latin typeface="Calibri" panose="020F0502020204030204" pitchFamily="34" charset="0"/>
                        </a:rPr>
                        <a:t>Major hindrances</a:t>
                      </a:r>
                      <a:r>
                        <a:rPr lang="fi-FI" sz="1800" b="0" i="0" u="none" strike="noStrike" baseline="0" dirty="0">
                          <a:solidFill>
                            <a:schemeClr val="tx1"/>
                          </a:solidFill>
                          <a:effectLst/>
                          <a:latin typeface="Calibri" panose="020F0502020204030204" pitchFamily="34" charset="0"/>
                        </a:rPr>
                        <a:t> identified and </a:t>
                      </a:r>
                      <a:r>
                        <a:rPr lang="fi-FI" sz="1800" b="0" i="0" u="none" strike="noStrike" dirty="0">
                          <a:solidFill>
                            <a:schemeClr val="tx1"/>
                          </a:solidFill>
                          <a:effectLst/>
                          <a:latin typeface="Calibri" panose="020F0502020204030204" pitchFamily="34" charset="0"/>
                        </a:rPr>
                        <a:t>draft document</a:t>
                      </a:r>
                      <a:r>
                        <a:rPr lang="fi-FI" sz="1800" b="0" i="0" u="none" strike="noStrike" baseline="0" dirty="0">
                          <a:solidFill>
                            <a:schemeClr val="tx1"/>
                          </a:solidFill>
                          <a:effectLst/>
                          <a:latin typeface="Calibri" panose="020F0502020204030204" pitchFamily="34" charset="0"/>
                        </a:rPr>
                        <a:t> suggested</a:t>
                      </a:r>
                      <a:endParaRPr lang="fi-FI" sz="1800" b="0" i="0" u="none" strike="noStrike" dirty="0">
                        <a:solidFill>
                          <a:schemeClr val="tx1"/>
                        </a:solidFill>
                        <a:effectLst/>
                        <a:latin typeface="Calibri" panose="020F0502020204030204" pitchFamily="34" charset="0"/>
                      </a:endParaRPr>
                    </a:p>
                  </a:txBody>
                  <a:tcPr marL="8626" marR="8626" marT="8626" marB="0" anchor="ctr"/>
                </a:tc>
                <a:extLst>
                  <a:ext uri="{0D108BD9-81ED-4DB2-BD59-A6C34878D82A}">
                    <a16:rowId xmlns:a16="http://schemas.microsoft.com/office/drawing/2014/main" val="10004"/>
                  </a:ext>
                </a:extLst>
              </a:tr>
              <a:tr h="992784">
                <a:tc>
                  <a:txBody>
                    <a:bodyPr/>
                    <a:lstStyle/>
                    <a:p>
                      <a:pPr algn="l" fontAlgn="ctr"/>
                      <a:r>
                        <a:rPr lang="en-US" sz="1800" b="1" i="0" u="none" strike="noStrike">
                          <a:solidFill>
                            <a:srgbClr val="000000"/>
                          </a:solidFill>
                          <a:effectLst/>
                          <a:latin typeface="Calibri" panose="020F0502020204030204" pitchFamily="34" charset="0"/>
                        </a:rPr>
                        <a:t>Subtask 3.2.5</a:t>
                      </a:r>
                      <a:endParaRPr lang="en-US" sz="1800" b="1" i="0" u="none" strike="noStrike" dirty="0">
                        <a:solidFill>
                          <a:srgbClr val="000000"/>
                        </a:solidFill>
                        <a:effectLst/>
                        <a:latin typeface="Calibri" panose="020F0502020204030204" pitchFamily="34" charset="0"/>
                      </a:endParaRPr>
                    </a:p>
                  </a:txBody>
                  <a:tcPr marL="8626" marR="8626" marT="8626" marB="0" anchor="ctr"/>
                </a:tc>
                <a:tc>
                  <a:txBody>
                    <a:bodyPr/>
                    <a:lstStyle/>
                    <a:p>
                      <a:pPr marL="85725" indent="0"/>
                      <a:r>
                        <a:rPr lang="en-US" sz="1800" kern="1200" baseline="0" dirty="0">
                          <a:solidFill>
                            <a:schemeClr val="dk1"/>
                          </a:solidFill>
                          <a:latin typeface="+mn-lt"/>
                          <a:ea typeface="+mn-ea"/>
                          <a:cs typeface="+mn-cs"/>
                        </a:rPr>
                        <a:t>Screening study on microlitter in the water column (LV) and seabed sediments (DE) </a:t>
                      </a:r>
                    </a:p>
                  </a:txBody>
                  <a:tcPr marL="8626" marR="8626" marT="8626" marB="0" anchor="ctr"/>
                </a:tc>
                <a:tc>
                  <a:txBody>
                    <a:bodyPr/>
                    <a:lstStyle/>
                    <a:p>
                      <a:pPr algn="l" fontAlgn="ctr"/>
                      <a:r>
                        <a:rPr lang="fi-FI" sz="1800" b="0" i="0" u="none" strike="noStrike" dirty="0">
                          <a:solidFill>
                            <a:schemeClr val="tx1"/>
                          </a:solidFill>
                          <a:effectLst/>
                          <a:latin typeface="Calibri" panose="020F0502020204030204" pitchFamily="34" charset="0"/>
                        </a:rPr>
                        <a:t>Guidelines</a:t>
                      </a:r>
                      <a:r>
                        <a:rPr lang="fi-FI" sz="1800" b="0" i="0" u="none" strike="noStrike" baseline="0" dirty="0">
                          <a:solidFill>
                            <a:schemeClr val="tx1"/>
                          </a:solidFill>
                          <a:effectLst/>
                          <a:latin typeface="Calibri" panose="020F0502020204030204" pitchFamily="34" charset="0"/>
                        </a:rPr>
                        <a:t> validated. </a:t>
                      </a:r>
                      <a:r>
                        <a:rPr lang="fi-FI" sz="1800" b="0" i="0" u="none" strike="noStrike" dirty="0">
                          <a:solidFill>
                            <a:schemeClr val="tx1"/>
                          </a:solidFill>
                          <a:effectLst/>
                          <a:latin typeface="Calibri" panose="020F0502020204030204" pitchFamily="34" charset="0"/>
                        </a:rPr>
                        <a:t>Data on microlitter in seabed sediments (DE) available</a:t>
                      </a:r>
                    </a:p>
                  </a:txBody>
                  <a:tcPr marL="8626" marR="8626" marT="8626"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760238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651B739-DA3A-4FB2-92C0-CC723E9446B6}"/>
              </a:ext>
            </a:extLst>
          </p:cNvPr>
          <p:cNvSpPr>
            <a:spLocks noGrp="1"/>
          </p:cNvSpPr>
          <p:nvPr>
            <p:ph type="title"/>
          </p:nvPr>
        </p:nvSpPr>
        <p:spPr>
          <a:xfrm>
            <a:off x="838200" y="205343"/>
            <a:ext cx="9602585" cy="1325563"/>
          </a:xfrm>
        </p:spPr>
        <p:txBody>
          <a:bodyPr>
            <a:normAutofit/>
          </a:bodyPr>
          <a:lstStyle/>
          <a:p>
            <a:r>
              <a:rPr lang="sv-FI" dirty="0">
                <a:solidFill>
                  <a:srgbClr val="F8AF02"/>
                </a:solidFill>
                <a:latin typeface="Calibri Light"/>
              </a:rPr>
              <a:t>Key messages for </a:t>
            </a:r>
            <a:r>
              <a:rPr lang="fi-FI" dirty="0">
                <a:solidFill>
                  <a:srgbClr val="F8AF02"/>
                </a:solidFill>
                <a:latin typeface="Calibri Light"/>
              </a:rPr>
              <a:t>microlitter (A3.2)</a:t>
            </a:r>
            <a:endParaRPr lang="en-GB" dirty="0">
              <a:solidFill>
                <a:srgbClr val="F8AF02"/>
              </a:solidFill>
              <a:latin typeface="Calibri Light"/>
            </a:endParaRPr>
          </a:p>
        </p:txBody>
      </p:sp>
      <p:sp>
        <p:nvSpPr>
          <p:cNvPr id="8" name="Content Placeholder 7">
            <a:extLst>
              <a:ext uri="{FF2B5EF4-FFF2-40B4-BE49-F238E27FC236}">
                <a16:creationId xmlns:a16="http://schemas.microsoft.com/office/drawing/2014/main" id="{7737ABE4-F065-46A8-B912-90487AEFABA2}"/>
              </a:ext>
            </a:extLst>
          </p:cNvPr>
          <p:cNvSpPr>
            <a:spLocks noGrp="1"/>
          </p:cNvSpPr>
          <p:nvPr>
            <p:ph idx="1"/>
          </p:nvPr>
        </p:nvSpPr>
        <p:spPr>
          <a:xfrm>
            <a:off x="838200" y="1222342"/>
            <a:ext cx="10515600" cy="5319860"/>
          </a:xfrm>
        </p:spPr>
        <p:txBody>
          <a:bodyPr>
            <a:noAutofit/>
          </a:bodyPr>
          <a:lstStyle/>
          <a:p>
            <a:pPr>
              <a:lnSpc>
                <a:spcPct val="100000"/>
              </a:lnSpc>
              <a:spcBef>
                <a:spcPts val="0"/>
              </a:spcBef>
              <a:spcAft>
                <a:spcPts val="600"/>
              </a:spcAft>
            </a:pPr>
            <a:r>
              <a:rPr lang="en-GB" sz="2000" dirty="0"/>
              <a:t>Key messages for </a:t>
            </a:r>
            <a:r>
              <a:rPr lang="en-GB" sz="2000" b="1" dirty="0"/>
              <a:t>science</a:t>
            </a:r>
          </a:p>
          <a:p>
            <a:pPr marL="723900" lvl="1" indent="-266700">
              <a:lnSpc>
                <a:spcPct val="100000"/>
              </a:lnSpc>
              <a:spcBef>
                <a:spcPts val="0"/>
              </a:spcBef>
              <a:spcAft>
                <a:spcPts val="600"/>
              </a:spcAft>
              <a:buNone/>
            </a:pPr>
            <a:r>
              <a:rPr lang="en-GB" sz="2000" dirty="0"/>
              <a:t>1) There is still need for further discussions especially in terms of the selection of monitoring stations, the precision on QA/QC measures within sample processing and the data reporting.</a:t>
            </a:r>
          </a:p>
          <a:p>
            <a:pPr marL="723900" lvl="1" indent="-266700">
              <a:lnSpc>
                <a:spcPct val="100000"/>
              </a:lnSpc>
              <a:spcBef>
                <a:spcPts val="0"/>
              </a:spcBef>
              <a:spcAft>
                <a:spcPts val="600"/>
              </a:spcAft>
              <a:buNone/>
            </a:pPr>
            <a:r>
              <a:rPr lang="en-GB" sz="2000" dirty="0"/>
              <a:t>2) There is still a lack of research findings concerning spatial and temporal representativeness of the monitoring strategy.</a:t>
            </a:r>
          </a:p>
          <a:p>
            <a:pPr marL="723900" lvl="1" indent="-266700">
              <a:lnSpc>
                <a:spcPct val="100000"/>
              </a:lnSpc>
              <a:spcBef>
                <a:spcPts val="0"/>
              </a:spcBef>
              <a:spcAft>
                <a:spcPts val="600"/>
              </a:spcAft>
              <a:buNone/>
            </a:pPr>
            <a:r>
              <a:rPr lang="en-GB" sz="2000" dirty="0"/>
              <a:t>3) Data from the screening study on microlitter in seabed sediments indicate decreasing concentrations with increasing distance to the coastline.</a:t>
            </a:r>
          </a:p>
          <a:p>
            <a:pPr>
              <a:lnSpc>
                <a:spcPct val="100000"/>
              </a:lnSpc>
              <a:spcBef>
                <a:spcPts val="0"/>
              </a:spcBef>
              <a:spcAft>
                <a:spcPts val="600"/>
              </a:spcAft>
            </a:pPr>
            <a:r>
              <a:rPr lang="en-GB" sz="2000" dirty="0"/>
              <a:t>Key message for </a:t>
            </a:r>
            <a:r>
              <a:rPr lang="en-GB" sz="2000" b="1" dirty="0"/>
              <a:t>policy makers</a:t>
            </a:r>
          </a:p>
          <a:p>
            <a:pPr marL="723900" lvl="1" indent="-266700">
              <a:lnSpc>
                <a:spcPct val="100000"/>
              </a:lnSpc>
              <a:spcBef>
                <a:spcPts val="0"/>
              </a:spcBef>
              <a:spcAft>
                <a:spcPts val="600"/>
              </a:spcAft>
              <a:buNone/>
            </a:pPr>
            <a:r>
              <a:rPr lang="en-GB" sz="2000" dirty="0"/>
              <a:t>1) Major hindrances for microlitter monitoring are mostly related to logistics and resources that have to be solved for a consistent HELCOM wide monitoring and the generation of baseline and threshold values.</a:t>
            </a:r>
          </a:p>
          <a:p>
            <a:pPr marL="723900" lvl="1" indent="-266700">
              <a:lnSpc>
                <a:spcPct val="100000"/>
              </a:lnSpc>
              <a:spcBef>
                <a:spcPts val="0"/>
              </a:spcBef>
              <a:spcAft>
                <a:spcPts val="600"/>
              </a:spcAft>
              <a:buNone/>
            </a:pPr>
            <a:r>
              <a:rPr lang="en-GB" sz="2000" dirty="0"/>
              <a:t>2) Cooperation between countries in terms of monitoring sampling campaigns and laboratory analyses should be further evaluated.</a:t>
            </a:r>
          </a:p>
          <a:p>
            <a:pPr marL="723900" lvl="1" indent="-266700">
              <a:lnSpc>
                <a:spcPct val="100000"/>
              </a:lnSpc>
              <a:spcBef>
                <a:spcPts val="0"/>
              </a:spcBef>
              <a:spcAft>
                <a:spcPts val="600"/>
              </a:spcAft>
              <a:buNone/>
            </a:pPr>
            <a:r>
              <a:rPr lang="en-GB" sz="2000" dirty="0"/>
              <a:t>3) Additional efforts have to be made to support scientific approaches to assess the representativeness of data.</a:t>
            </a:r>
          </a:p>
          <a:p>
            <a:pPr marL="457200" lvl="1" indent="0">
              <a:buNone/>
            </a:pPr>
            <a:endParaRPr lang="en-GB" sz="2000" dirty="0"/>
          </a:p>
          <a:p>
            <a:pPr marL="457200" lvl="1" indent="0">
              <a:buNone/>
            </a:pPr>
            <a:endParaRPr lang="en-GB" sz="2000" dirty="0"/>
          </a:p>
          <a:p>
            <a:endParaRPr lang="en-GB" sz="2000" dirty="0"/>
          </a:p>
          <a:p>
            <a:endParaRPr lang="en-GB" sz="2000" dirty="0"/>
          </a:p>
        </p:txBody>
      </p:sp>
    </p:spTree>
    <p:extLst>
      <p:ext uri="{BB962C8B-B14F-4D97-AF65-F5344CB8AC3E}">
        <p14:creationId xmlns:p14="http://schemas.microsoft.com/office/powerpoint/2010/main" val="3615827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97108-5FEF-B0B7-2D51-42C7F52A5EB3}"/>
              </a:ext>
            </a:extLst>
          </p:cNvPr>
          <p:cNvSpPr txBox="1">
            <a:spLocks/>
          </p:cNvSpPr>
          <p:nvPr/>
        </p:nvSpPr>
        <p:spPr>
          <a:xfrm>
            <a:off x="838200" y="365125"/>
            <a:ext cx="9602585" cy="1325563"/>
          </a:xfrm>
          <a:prstGeom prst="rect">
            <a:avLst/>
          </a:prstGeom>
        </p:spPr>
        <p:txBody>
          <a:bodyPr/>
          <a:lstStyle>
            <a:lvl1pPr algn="l" defTabSz="914400" rtl="0" eaLnBrk="1" latinLnBrk="0" hangingPunct="1">
              <a:lnSpc>
                <a:spcPct val="90000"/>
              </a:lnSpc>
              <a:spcBef>
                <a:spcPct val="0"/>
              </a:spcBef>
              <a:buNone/>
              <a:defRPr sz="4400" kern="1200" spc="-150">
                <a:solidFill>
                  <a:schemeClr val="accent5"/>
                </a:solidFill>
                <a:latin typeface="+mj-lt"/>
                <a:ea typeface="+mj-ea"/>
                <a:cs typeface="+mj-cs"/>
              </a:defRPr>
            </a:lvl1pPr>
          </a:lstStyle>
          <a:p>
            <a:r>
              <a:rPr lang="fi-FI" spc="-151" dirty="0">
                <a:solidFill>
                  <a:srgbClr val="E0353F"/>
                </a:solidFill>
                <a:latin typeface="Calibri Light"/>
                <a:ea typeface="+mn-ea"/>
                <a:cs typeface="+mn-cs"/>
              </a:rPr>
              <a:t>Results summary - continuous noise (A4.1)</a:t>
            </a:r>
          </a:p>
        </p:txBody>
      </p:sp>
      <p:graphicFrame>
        <p:nvGraphicFramePr>
          <p:cNvPr id="3" name="Table 5">
            <a:extLst>
              <a:ext uri="{FF2B5EF4-FFF2-40B4-BE49-F238E27FC236}">
                <a16:creationId xmlns:a16="http://schemas.microsoft.com/office/drawing/2014/main" id="{FEC819BE-C13D-3C67-7268-7B5C731EE9AF}"/>
              </a:ext>
            </a:extLst>
          </p:cNvPr>
          <p:cNvGraphicFramePr>
            <a:graphicFrameLocks/>
          </p:cNvGraphicFramePr>
          <p:nvPr>
            <p:extLst>
              <p:ext uri="{D42A27DB-BD31-4B8C-83A1-F6EECF244321}">
                <p14:modId xmlns:p14="http://schemas.microsoft.com/office/powerpoint/2010/main" val="2874313379"/>
              </p:ext>
            </p:extLst>
          </p:nvPr>
        </p:nvGraphicFramePr>
        <p:xfrm>
          <a:off x="530087" y="1225892"/>
          <a:ext cx="11277600" cy="2530318"/>
        </p:xfrm>
        <a:graphic>
          <a:graphicData uri="http://schemas.openxmlformats.org/drawingml/2006/table">
            <a:tbl>
              <a:tblPr firstRow="1" bandRow="1">
                <a:tableStyleId>{7DF18680-E054-41AD-8BC1-D1AEF772440D}</a:tableStyleId>
              </a:tblPr>
              <a:tblGrid>
                <a:gridCol w="1520171">
                  <a:extLst>
                    <a:ext uri="{9D8B030D-6E8A-4147-A177-3AD203B41FA5}">
                      <a16:colId xmlns:a16="http://schemas.microsoft.com/office/drawing/2014/main" val="444152462"/>
                    </a:ext>
                  </a:extLst>
                </a:gridCol>
                <a:gridCol w="4626909">
                  <a:extLst>
                    <a:ext uri="{9D8B030D-6E8A-4147-A177-3AD203B41FA5}">
                      <a16:colId xmlns:a16="http://schemas.microsoft.com/office/drawing/2014/main" val="3938822275"/>
                    </a:ext>
                  </a:extLst>
                </a:gridCol>
                <a:gridCol w="5130520">
                  <a:extLst>
                    <a:ext uri="{9D8B030D-6E8A-4147-A177-3AD203B41FA5}">
                      <a16:colId xmlns:a16="http://schemas.microsoft.com/office/drawing/2014/main" val="371938210"/>
                    </a:ext>
                  </a:extLst>
                </a:gridCol>
              </a:tblGrid>
              <a:tr h="370840">
                <a:tc>
                  <a:txBody>
                    <a:bodyPr/>
                    <a:lstStyle/>
                    <a:p>
                      <a:pPr algn="l" fontAlgn="b"/>
                      <a:r>
                        <a:rPr lang="fi-FI" sz="2000" b="1" i="0" u="none" strike="noStrike" dirty="0">
                          <a:solidFill>
                            <a:schemeClr val="bg1"/>
                          </a:solidFill>
                          <a:effectLst/>
                          <a:latin typeface="Calibri" panose="020F0502020204030204" pitchFamily="34" charset="0"/>
                        </a:rPr>
                        <a:t>Task</a:t>
                      </a:r>
                    </a:p>
                  </a:txBody>
                  <a:tcPr marL="8626" marR="8626" marT="8626" marB="0" anchor="b"/>
                </a:tc>
                <a:tc>
                  <a:txBody>
                    <a:bodyPr/>
                    <a:lstStyle/>
                    <a:p>
                      <a:pPr algn="l" fontAlgn="b"/>
                      <a:r>
                        <a:rPr lang="fi-FI" sz="2000" b="1" i="0" u="none" strike="noStrike" dirty="0">
                          <a:solidFill>
                            <a:schemeClr val="bg1"/>
                          </a:solidFill>
                          <a:effectLst/>
                          <a:latin typeface="Calibri" panose="020F0502020204030204" pitchFamily="34" charset="0"/>
                        </a:rPr>
                        <a:t>Deliverable</a:t>
                      </a:r>
                    </a:p>
                  </a:txBody>
                  <a:tcPr marL="8626" marR="8626" marT="8626" marB="0" anchor="b"/>
                </a:tc>
                <a:tc>
                  <a:txBody>
                    <a:bodyPr/>
                    <a:lstStyle/>
                    <a:p>
                      <a:pPr algn="l" fontAlgn="b"/>
                      <a:r>
                        <a:rPr lang="fi-FI" sz="2000" b="1" i="0" u="none" strike="noStrike" dirty="0">
                          <a:solidFill>
                            <a:schemeClr val="bg1"/>
                          </a:solidFill>
                          <a:effectLst/>
                          <a:latin typeface="Calibri" panose="020F0502020204030204" pitchFamily="34" charset="0"/>
                        </a:rPr>
                        <a:t>Results</a:t>
                      </a:r>
                    </a:p>
                  </a:txBody>
                  <a:tcPr marL="8626" marR="8626" marT="8626" marB="0" anchor="b"/>
                </a:tc>
                <a:extLst>
                  <a:ext uri="{0D108BD9-81ED-4DB2-BD59-A6C34878D82A}">
                    <a16:rowId xmlns:a16="http://schemas.microsoft.com/office/drawing/2014/main" val="2662471025"/>
                  </a:ext>
                </a:extLst>
              </a:tr>
              <a:tr h="618226">
                <a:tc>
                  <a:txBody>
                    <a:bodyPr/>
                    <a:lstStyle/>
                    <a:p>
                      <a:pPr algn="l" fontAlgn="ctr"/>
                      <a:r>
                        <a:rPr lang="en-US" sz="2000" b="0" i="0" u="none" strike="noStrike" dirty="0">
                          <a:solidFill>
                            <a:srgbClr val="000000"/>
                          </a:solidFill>
                          <a:effectLst/>
                          <a:latin typeface="Calibri" panose="020F0502020204030204" pitchFamily="34" charset="0"/>
                        </a:rPr>
                        <a:t>Subtask 4.1.1</a:t>
                      </a:r>
                    </a:p>
                  </a:txBody>
                  <a:tcPr marL="8626" marR="8626" marT="8626" marB="0" anchor="ctr"/>
                </a:tc>
                <a:tc>
                  <a:txBody>
                    <a:bodyPr/>
                    <a:lstStyle/>
                    <a:p>
                      <a:pPr algn="l" fontAlgn="ctr"/>
                      <a:r>
                        <a:rPr lang="en-GB" sz="2000" b="0" i="0" u="none" strike="noStrike" dirty="0">
                          <a:solidFill>
                            <a:srgbClr val="000000"/>
                          </a:solidFill>
                          <a:effectLst/>
                          <a:latin typeface="Calibri" panose="020F0502020204030204" pitchFamily="34" charset="0"/>
                        </a:rPr>
                        <a:t>Production of new soundscape maps</a:t>
                      </a:r>
                      <a:endParaRPr lang="en-US" sz="2000" b="0" i="0" u="none" strike="noStrike" dirty="0">
                        <a:solidFill>
                          <a:srgbClr val="000000"/>
                        </a:solidFill>
                        <a:effectLst/>
                        <a:latin typeface="Calibri" panose="020F0502020204030204" pitchFamily="34" charset="0"/>
                      </a:endParaRPr>
                    </a:p>
                  </a:txBody>
                  <a:tcPr marL="8626" marR="8626" marT="8626" marB="0" anchor="ctr"/>
                </a:tc>
                <a:tc>
                  <a:txBody>
                    <a:bodyPr/>
                    <a:lstStyle/>
                    <a:p>
                      <a:pPr algn="l" fontAlgn="ctr"/>
                      <a:r>
                        <a:rPr lang="et-EE" sz="2000" b="0" i="0" u="none" strike="noStrike" dirty="0">
                          <a:solidFill>
                            <a:srgbClr val="000000"/>
                          </a:solidFill>
                          <a:effectLst/>
                          <a:latin typeface="Calibri" panose="020F0502020204030204" pitchFamily="34" charset="0"/>
                        </a:rPr>
                        <a:t>New soun</a:t>
                      </a:r>
                      <a:r>
                        <a:rPr lang="fi-FI" sz="2000" b="0" i="0" u="none" strike="noStrike" dirty="0">
                          <a:solidFill>
                            <a:srgbClr val="000000"/>
                          </a:solidFill>
                          <a:effectLst/>
                          <a:latin typeface="Calibri" panose="020F0502020204030204" pitchFamily="34" charset="0"/>
                        </a:rPr>
                        <a:t>d</a:t>
                      </a:r>
                      <a:r>
                        <a:rPr lang="et-EE" sz="2000" b="0" i="0" u="none" strike="noStrike" dirty="0">
                          <a:solidFill>
                            <a:srgbClr val="000000"/>
                          </a:solidFill>
                          <a:effectLst/>
                          <a:latin typeface="Calibri" panose="020F0502020204030204" pitchFamily="34" charset="0"/>
                        </a:rPr>
                        <a:t>scape maps</a:t>
                      </a:r>
                      <a:r>
                        <a:rPr lang="fi-FI" sz="2000" b="0" i="0" u="none" strike="noStrike" dirty="0">
                          <a:solidFill>
                            <a:srgbClr val="000000"/>
                          </a:solidFill>
                          <a:effectLst/>
                          <a:latin typeface="Calibri" panose="020F0502020204030204" pitchFamily="34" charset="0"/>
                        </a:rPr>
                        <a:t> produced and</a:t>
                      </a:r>
                      <a:r>
                        <a:rPr lang="et-EE" sz="2000" b="0" i="0" u="none" strike="noStrike" dirty="0">
                          <a:solidFill>
                            <a:srgbClr val="000000"/>
                          </a:solidFill>
                          <a:effectLst/>
                          <a:latin typeface="Calibri" panose="020F0502020204030204" pitchFamily="34" charset="0"/>
                        </a:rPr>
                        <a:t> can be found on the ICES website</a:t>
                      </a:r>
                      <a:endParaRPr lang="en-US" sz="2000" b="0" i="0" u="none" strike="noStrike" dirty="0">
                        <a:solidFill>
                          <a:srgbClr val="000000"/>
                        </a:solidFill>
                        <a:effectLst/>
                        <a:latin typeface="Calibri" panose="020F0502020204030204" pitchFamily="34" charset="0"/>
                      </a:endParaRPr>
                    </a:p>
                  </a:txBody>
                  <a:tcPr marL="8626" marR="8626" marT="8626" marB="0" anchor="ctr"/>
                </a:tc>
                <a:extLst>
                  <a:ext uri="{0D108BD9-81ED-4DB2-BD59-A6C34878D82A}">
                    <a16:rowId xmlns:a16="http://schemas.microsoft.com/office/drawing/2014/main" val="2792754017"/>
                  </a:ext>
                </a:extLst>
              </a:tr>
              <a:tr h="618226">
                <a:tc>
                  <a:txBody>
                    <a:bodyPr/>
                    <a:lstStyle/>
                    <a:p>
                      <a:pPr algn="l" fontAlgn="ctr"/>
                      <a:r>
                        <a:rPr lang="en-US" sz="2000" b="0" i="0" u="none" strike="noStrike" dirty="0">
                          <a:solidFill>
                            <a:srgbClr val="000000"/>
                          </a:solidFill>
                          <a:effectLst/>
                          <a:latin typeface="Calibri" panose="020F0502020204030204" pitchFamily="34" charset="0"/>
                        </a:rPr>
                        <a:t>Subtask 4.1.2</a:t>
                      </a:r>
                    </a:p>
                  </a:txBody>
                  <a:tcPr marL="8626" marR="8626" marT="8626" marB="0" anchor="ctr"/>
                </a:tc>
                <a:tc>
                  <a:txBody>
                    <a:bodyPr/>
                    <a:lstStyle/>
                    <a:p>
                      <a:pPr algn="l" fontAlgn="ctr"/>
                      <a:r>
                        <a:rPr lang="en-GB" sz="2000" b="0" i="0" u="none" strike="noStrike" dirty="0">
                          <a:solidFill>
                            <a:srgbClr val="000000"/>
                          </a:solidFill>
                          <a:effectLst/>
                          <a:latin typeface="Calibri" panose="020F0502020204030204" pitchFamily="34" charset="0"/>
                        </a:rPr>
                        <a:t>Develop and execute assessment on noise sensitive species</a:t>
                      </a:r>
                      <a:endParaRPr lang="en-US" sz="2000" b="0" i="0" u="none" strike="noStrike" dirty="0">
                        <a:solidFill>
                          <a:srgbClr val="000000"/>
                        </a:solidFill>
                        <a:effectLst/>
                        <a:latin typeface="Calibri" panose="020F0502020204030204" pitchFamily="34" charset="0"/>
                      </a:endParaRPr>
                    </a:p>
                  </a:txBody>
                  <a:tcPr marL="8626" marR="8626" marT="8626" marB="0" anchor="ctr"/>
                </a:tc>
                <a:tc>
                  <a:txBody>
                    <a:bodyPr/>
                    <a:lstStyle/>
                    <a:p>
                      <a:pPr algn="l" fontAlgn="ctr"/>
                      <a:r>
                        <a:rPr lang="fi-FI" sz="2000" b="0" i="0" u="none" strike="noStrike" dirty="0">
                          <a:solidFill>
                            <a:srgbClr val="000000"/>
                          </a:solidFill>
                          <a:effectLst/>
                          <a:latin typeface="Calibri" panose="020F0502020204030204" pitchFamily="34" charset="0"/>
                        </a:rPr>
                        <a:t>TV developed in alignment with TG noise processes, and first-time a</a:t>
                      </a:r>
                      <a:r>
                        <a:rPr lang="et-EE" sz="2000" b="0" i="0" u="none" strike="noStrike" dirty="0">
                          <a:solidFill>
                            <a:srgbClr val="000000"/>
                          </a:solidFill>
                          <a:effectLst/>
                          <a:latin typeface="Calibri" panose="020F0502020204030204" pitchFamily="34" charset="0"/>
                        </a:rPr>
                        <a:t>ssessment</a:t>
                      </a:r>
                      <a:r>
                        <a:rPr lang="fi-FI" sz="2000" b="0" i="0" u="none" strike="noStrike" dirty="0">
                          <a:solidFill>
                            <a:srgbClr val="000000"/>
                          </a:solidFill>
                          <a:effectLst/>
                          <a:latin typeface="Calibri" panose="020F0502020204030204" pitchFamily="34" charset="0"/>
                        </a:rPr>
                        <a:t> carried out (indicator report)</a:t>
                      </a:r>
                      <a:endParaRPr lang="en-US" sz="2000" b="0" i="0" u="none" strike="noStrike" dirty="0">
                        <a:solidFill>
                          <a:srgbClr val="000000"/>
                        </a:solidFill>
                        <a:effectLst/>
                        <a:latin typeface="Calibri" panose="020F0502020204030204" pitchFamily="34" charset="0"/>
                      </a:endParaRPr>
                    </a:p>
                  </a:txBody>
                  <a:tcPr marL="8626" marR="8626" marT="8626" marB="0" anchor="ctr"/>
                </a:tc>
                <a:extLst>
                  <a:ext uri="{0D108BD9-81ED-4DB2-BD59-A6C34878D82A}">
                    <a16:rowId xmlns:a16="http://schemas.microsoft.com/office/drawing/2014/main" val="1038262897"/>
                  </a:ext>
                </a:extLst>
              </a:tr>
              <a:tr h="61822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Calibri" panose="020F0502020204030204" pitchFamily="34" charset="0"/>
                        </a:rPr>
                        <a:t>Subtask 4.1.3</a:t>
                      </a:r>
                    </a:p>
                  </a:txBody>
                  <a:tcPr marL="8626" marR="8626" marT="8626" marB="0" anchor="ctr"/>
                </a:tc>
                <a:tc>
                  <a:txBody>
                    <a:bodyPr/>
                    <a:lstStyle/>
                    <a:p>
                      <a:pPr algn="l" fontAlgn="ctr"/>
                      <a:r>
                        <a:rPr lang="en-GB" sz="2000" b="0" i="0" u="none" strike="noStrike" dirty="0">
                          <a:solidFill>
                            <a:srgbClr val="000000"/>
                          </a:solidFill>
                          <a:effectLst/>
                          <a:latin typeface="Calibri" panose="020F0502020204030204" pitchFamily="34" charset="0"/>
                        </a:rPr>
                        <a:t>Improve calibration standards for monitoring of continuous noise</a:t>
                      </a:r>
                      <a:endParaRPr lang="en-US" sz="2000" b="0" i="0" u="none" strike="noStrike" dirty="0">
                        <a:solidFill>
                          <a:srgbClr val="000000"/>
                        </a:solidFill>
                        <a:effectLst/>
                        <a:latin typeface="Calibri" panose="020F0502020204030204" pitchFamily="34" charset="0"/>
                      </a:endParaRPr>
                    </a:p>
                  </a:txBody>
                  <a:tcPr marL="8626" marR="8626" marT="8626" marB="0" anchor="ctr"/>
                </a:tc>
                <a:tc>
                  <a:txBody>
                    <a:bodyPr/>
                    <a:lstStyle/>
                    <a:p>
                      <a:pPr algn="l" fontAlgn="ctr"/>
                      <a:r>
                        <a:rPr lang="et-EE" sz="2000" b="0" i="0" u="none" strike="noStrike" dirty="0">
                          <a:solidFill>
                            <a:srgbClr val="000000"/>
                          </a:solidFill>
                          <a:effectLst/>
                          <a:latin typeface="Calibri" panose="020F0502020204030204" pitchFamily="34" charset="0"/>
                        </a:rPr>
                        <a:t>Online workshop </a:t>
                      </a:r>
                      <a:r>
                        <a:rPr lang="fi-FI" sz="2000" b="0" i="0" u="none" strike="noStrike" dirty="0">
                          <a:solidFill>
                            <a:srgbClr val="000000"/>
                          </a:solidFill>
                          <a:effectLst/>
                          <a:latin typeface="Calibri" panose="020F0502020204030204" pitchFamily="34" charset="0"/>
                        </a:rPr>
                        <a:t>wa</a:t>
                      </a:r>
                      <a:r>
                        <a:rPr lang="et-EE" sz="2000" b="0" i="0" u="none" strike="noStrike" dirty="0">
                          <a:solidFill>
                            <a:srgbClr val="000000"/>
                          </a:solidFill>
                          <a:effectLst/>
                          <a:latin typeface="Calibri" panose="020F0502020204030204" pitchFamily="34" charset="0"/>
                        </a:rPr>
                        <a:t>s held </a:t>
                      </a:r>
                      <a:endParaRPr lang="en-US" sz="2000" b="0" i="0" u="none" strike="noStrike" dirty="0">
                        <a:solidFill>
                          <a:srgbClr val="000000"/>
                        </a:solidFill>
                        <a:effectLst/>
                        <a:latin typeface="Calibri" panose="020F0502020204030204" pitchFamily="34" charset="0"/>
                      </a:endParaRPr>
                    </a:p>
                  </a:txBody>
                  <a:tcPr marL="8626" marR="8626" marT="8626" marB="0" anchor="ctr"/>
                </a:tc>
                <a:extLst>
                  <a:ext uri="{0D108BD9-81ED-4DB2-BD59-A6C34878D82A}">
                    <a16:rowId xmlns:a16="http://schemas.microsoft.com/office/drawing/2014/main" val="1151760949"/>
                  </a:ext>
                </a:extLst>
              </a:tr>
            </a:tbl>
          </a:graphicData>
        </a:graphic>
      </p:graphicFrame>
      <p:sp>
        <p:nvSpPr>
          <p:cNvPr id="4" name="Content Placeholder 7">
            <a:extLst>
              <a:ext uri="{FF2B5EF4-FFF2-40B4-BE49-F238E27FC236}">
                <a16:creationId xmlns:a16="http://schemas.microsoft.com/office/drawing/2014/main" id="{3BAE536A-C1AB-4438-D223-60BD40BBC7CF}"/>
              </a:ext>
            </a:extLst>
          </p:cNvPr>
          <p:cNvSpPr txBox="1">
            <a:spLocks/>
          </p:cNvSpPr>
          <p:nvPr/>
        </p:nvSpPr>
        <p:spPr>
          <a:xfrm>
            <a:off x="838200" y="4018529"/>
            <a:ext cx="10515600" cy="369479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t>Key messages for </a:t>
            </a:r>
            <a:r>
              <a:rPr lang="en-US" sz="2100" b="1" dirty="0"/>
              <a:t>science</a:t>
            </a:r>
          </a:p>
          <a:p>
            <a:pPr marL="914400" lvl="1" indent="-457200">
              <a:buFont typeface="Arial" panose="020B0604020202020204" pitchFamily="34" charset="0"/>
              <a:buAutoNum type="arabicParenR"/>
            </a:pPr>
            <a:r>
              <a:rPr lang="en-US" sz="2100" dirty="0"/>
              <a:t>We need to know more about the effects of continuous noise on marine species</a:t>
            </a:r>
          </a:p>
          <a:p>
            <a:pPr marL="914400" lvl="1" indent="-457200">
              <a:buFont typeface="Arial" panose="020B0604020202020204" pitchFamily="34" charset="0"/>
              <a:buAutoNum type="arabicParenR"/>
            </a:pPr>
            <a:r>
              <a:rPr lang="en-US" sz="2100" dirty="0"/>
              <a:t>Better GES criteria should be elaborated based on improved knowledge on the effects of continuous noise </a:t>
            </a:r>
          </a:p>
          <a:p>
            <a:r>
              <a:rPr lang="en-US" sz="2100" dirty="0"/>
              <a:t>Key messages for </a:t>
            </a:r>
            <a:r>
              <a:rPr lang="en-US" sz="2100" b="1" dirty="0"/>
              <a:t>policy makers</a:t>
            </a:r>
          </a:p>
          <a:p>
            <a:pPr marL="457200" lvl="1" indent="0">
              <a:buNone/>
            </a:pPr>
            <a:r>
              <a:rPr lang="en-US" sz="2100" dirty="0"/>
              <a:t>1)  Low-frequency ship traffic noise can have adverse effects on fish</a:t>
            </a:r>
          </a:p>
          <a:p>
            <a:pPr marL="457200" lvl="1" indent="0">
              <a:buFont typeface="Arial" panose="020B0604020202020204" pitchFamily="34" charset="0"/>
              <a:buNone/>
            </a:pPr>
            <a:r>
              <a:rPr lang="en-US" sz="2100" dirty="0"/>
              <a:t>2)  Care should be taken to avoid disturbance on known spawning grounds</a:t>
            </a:r>
          </a:p>
          <a:p>
            <a:endParaRPr lang="en-US" sz="2100" dirty="0"/>
          </a:p>
          <a:p>
            <a:endParaRPr lang="en-US" sz="2100" dirty="0"/>
          </a:p>
        </p:txBody>
      </p:sp>
    </p:spTree>
    <p:extLst>
      <p:ext uri="{BB962C8B-B14F-4D97-AF65-F5344CB8AC3E}">
        <p14:creationId xmlns:p14="http://schemas.microsoft.com/office/powerpoint/2010/main" val="101154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 name="Table 2"/>
          <p:cNvGraphicFramePr/>
          <p:nvPr>
            <p:extLst>
              <p:ext uri="{D42A27DB-BD31-4B8C-83A1-F6EECF244321}">
                <p14:modId xmlns:p14="http://schemas.microsoft.com/office/powerpoint/2010/main" val="2525750204"/>
              </p:ext>
            </p:extLst>
          </p:nvPr>
        </p:nvGraphicFramePr>
        <p:xfrm>
          <a:off x="811574" y="1353981"/>
          <a:ext cx="10515841" cy="1825080"/>
        </p:xfrm>
        <a:graphic>
          <a:graphicData uri="http://schemas.openxmlformats.org/drawingml/2006/table">
            <a:tbl>
              <a:tblPr/>
              <a:tblGrid>
                <a:gridCol w="1467800">
                  <a:extLst>
                    <a:ext uri="{9D8B030D-6E8A-4147-A177-3AD203B41FA5}">
                      <a16:colId xmlns:a16="http://schemas.microsoft.com/office/drawing/2014/main" val="20000"/>
                    </a:ext>
                  </a:extLst>
                </a:gridCol>
                <a:gridCol w="4015409">
                  <a:extLst>
                    <a:ext uri="{9D8B030D-6E8A-4147-A177-3AD203B41FA5}">
                      <a16:colId xmlns:a16="http://schemas.microsoft.com/office/drawing/2014/main" val="20001"/>
                    </a:ext>
                  </a:extLst>
                </a:gridCol>
                <a:gridCol w="5032632">
                  <a:extLst>
                    <a:ext uri="{9D8B030D-6E8A-4147-A177-3AD203B41FA5}">
                      <a16:colId xmlns:a16="http://schemas.microsoft.com/office/drawing/2014/main" val="20002"/>
                    </a:ext>
                  </a:extLst>
                </a:gridCol>
              </a:tblGrid>
              <a:tr h="423000">
                <a:tc>
                  <a:txBody>
                    <a:bodyPr/>
                    <a:lstStyle/>
                    <a:p>
                      <a:pPr>
                        <a:lnSpc>
                          <a:spcPct val="100000"/>
                        </a:lnSpc>
                      </a:pPr>
                      <a:r>
                        <a:rPr lang="fi-FI" sz="2000" b="1" strike="noStrike" spc="-1" dirty="0">
                          <a:solidFill>
                            <a:srgbClr val="FFFFFF"/>
                          </a:solidFill>
                          <a:latin typeface="Calibri"/>
                        </a:rPr>
                        <a:t>Task</a:t>
                      </a:r>
                      <a:endParaRPr lang="et-EE" sz="2000" b="0" strike="noStrike" spc="-1" dirty="0">
                        <a:latin typeface="Arial"/>
                      </a:endParaRPr>
                    </a:p>
                  </a:txBody>
                  <a:tcPr marL="8280" marR="8280">
                    <a:lnL w="12240">
                      <a:solidFill>
                        <a:srgbClr val="FFFFFF"/>
                      </a:solidFill>
                    </a:lnL>
                    <a:lnR w="12240">
                      <a:solidFill>
                        <a:srgbClr val="FFFFFF"/>
                      </a:solidFill>
                    </a:lnR>
                    <a:lnT w="12240">
                      <a:solidFill>
                        <a:srgbClr val="FFFFFF"/>
                      </a:solidFill>
                    </a:lnT>
                    <a:lnB w="38160">
                      <a:solidFill>
                        <a:srgbClr val="FFFFFF"/>
                      </a:solidFill>
                    </a:lnB>
                    <a:solidFill>
                      <a:srgbClr val="E0353F"/>
                    </a:solidFill>
                  </a:tcPr>
                </a:tc>
                <a:tc>
                  <a:txBody>
                    <a:bodyPr/>
                    <a:lstStyle/>
                    <a:p>
                      <a:pPr>
                        <a:lnSpc>
                          <a:spcPct val="100000"/>
                        </a:lnSpc>
                      </a:pPr>
                      <a:r>
                        <a:rPr lang="fi-FI" sz="2000" b="1" strike="noStrike" spc="-1">
                          <a:solidFill>
                            <a:srgbClr val="FFFFFF"/>
                          </a:solidFill>
                          <a:latin typeface="Calibri"/>
                        </a:rPr>
                        <a:t>Deliverable</a:t>
                      </a:r>
                      <a:endParaRPr lang="et-EE" sz="2000" b="0" strike="noStrike" spc="-1">
                        <a:latin typeface="Arial"/>
                      </a:endParaRPr>
                    </a:p>
                  </a:txBody>
                  <a:tcPr marL="8280" marR="8280">
                    <a:lnL w="12240">
                      <a:solidFill>
                        <a:srgbClr val="FFFFFF"/>
                      </a:solidFill>
                    </a:lnL>
                    <a:lnR w="12240">
                      <a:solidFill>
                        <a:srgbClr val="FFFFFF"/>
                      </a:solidFill>
                    </a:lnR>
                    <a:lnT w="12240">
                      <a:solidFill>
                        <a:srgbClr val="FFFFFF"/>
                      </a:solidFill>
                    </a:lnT>
                    <a:lnB w="38160">
                      <a:solidFill>
                        <a:srgbClr val="FFFFFF"/>
                      </a:solidFill>
                    </a:lnB>
                    <a:solidFill>
                      <a:srgbClr val="E0353F"/>
                    </a:solidFill>
                  </a:tcPr>
                </a:tc>
                <a:tc>
                  <a:txBody>
                    <a:bodyPr/>
                    <a:lstStyle/>
                    <a:p>
                      <a:pPr>
                        <a:lnSpc>
                          <a:spcPct val="100000"/>
                        </a:lnSpc>
                      </a:pPr>
                      <a:r>
                        <a:rPr lang="fi-FI" sz="2000" b="1" strike="noStrike" spc="-1">
                          <a:solidFill>
                            <a:srgbClr val="FFFFFF"/>
                          </a:solidFill>
                          <a:latin typeface="Calibri"/>
                        </a:rPr>
                        <a:t>Results</a:t>
                      </a:r>
                      <a:endParaRPr lang="et-EE" sz="2000" b="0" strike="noStrike" spc="-1">
                        <a:latin typeface="Arial"/>
                      </a:endParaRPr>
                    </a:p>
                  </a:txBody>
                  <a:tcPr marL="8280" marR="8280">
                    <a:lnL w="12240">
                      <a:solidFill>
                        <a:srgbClr val="FFFFFF"/>
                      </a:solidFill>
                    </a:lnL>
                    <a:lnR w="12240">
                      <a:solidFill>
                        <a:srgbClr val="FFFFFF"/>
                      </a:solidFill>
                    </a:lnR>
                    <a:lnT w="12240">
                      <a:solidFill>
                        <a:srgbClr val="FFFFFF"/>
                      </a:solidFill>
                    </a:lnT>
                    <a:lnB w="38160">
                      <a:solidFill>
                        <a:srgbClr val="FFFFFF"/>
                      </a:solidFill>
                    </a:lnB>
                    <a:solidFill>
                      <a:srgbClr val="E0353F"/>
                    </a:solidFill>
                  </a:tcPr>
                </a:tc>
                <a:extLst>
                  <a:ext uri="{0D108BD9-81ED-4DB2-BD59-A6C34878D82A}">
                    <a16:rowId xmlns:a16="http://schemas.microsoft.com/office/drawing/2014/main" val="10000"/>
                  </a:ext>
                </a:extLst>
              </a:tr>
              <a:tr h="618120">
                <a:tc>
                  <a:txBody>
                    <a:bodyPr/>
                    <a:lstStyle/>
                    <a:p>
                      <a:pPr>
                        <a:lnSpc>
                          <a:spcPct val="100000"/>
                        </a:lnSpc>
                      </a:pPr>
                      <a:r>
                        <a:rPr lang="en-US" sz="2000" b="0" strike="noStrike" spc="-1" dirty="0">
                          <a:solidFill>
                            <a:srgbClr val="000000"/>
                          </a:solidFill>
                          <a:latin typeface="+mn-lt"/>
                        </a:rPr>
                        <a:t>Subtask 4.2.1</a:t>
                      </a:r>
                      <a:endParaRPr lang="et-EE" sz="2000" b="0" strike="noStrike" spc="-1" dirty="0">
                        <a:latin typeface="+mn-lt"/>
                      </a:endParaRPr>
                    </a:p>
                  </a:txBody>
                  <a:tcPr marL="8280" marR="828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F3CDCE"/>
                    </a:solidFill>
                  </a:tcPr>
                </a:tc>
                <a:tc>
                  <a:txBody>
                    <a:bodyPr/>
                    <a:lstStyle/>
                    <a:p>
                      <a:pPr>
                        <a:lnSpc>
                          <a:spcPct val="100000"/>
                        </a:lnSpc>
                      </a:pPr>
                      <a:r>
                        <a:rPr lang="en-US" sz="2000" b="0" strike="noStrike" spc="-1" dirty="0">
                          <a:solidFill>
                            <a:srgbClr val="000000"/>
                          </a:solidFill>
                          <a:latin typeface="+mn-lt"/>
                        </a:rPr>
                        <a:t>Improve register for events</a:t>
                      </a:r>
                      <a:endParaRPr lang="et-EE" sz="2000" b="0" strike="noStrike" spc="-1" dirty="0">
                        <a:latin typeface="+mn-lt"/>
                      </a:endParaRPr>
                    </a:p>
                  </a:txBody>
                  <a:tcPr marL="8280" marR="828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F3CDCE"/>
                    </a:solidFill>
                  </a:tcPr>
                </a:tc>
                <a:tc>
                  <a:txBody>
                    <a:bodyPr/>
                    <a:lstStyle/>
                    <a:p>
                      <a:r>
                        <a:rPr lang="et-EE" sz="2000" b="0" strike="noStrike" spc="-1" dirty="0">
                          <a:latin typeface="+mn-lt"/>
                        </a:rPr>
                        <a:t>Improved version of reporting format</a:t>
                      </a:r>
                      <a:r>
                        <a:rPr lang="fi-FI" sz="2000" b="0" strike="noStrike" spc="-1" dirty="0">
                          <a:latin typeface="+mn-lt"/>
                        </a:rPr>
                        <a:t> and changes implemented</a:t>
                      </a:r>
                      <a:endParaRPr lang="et-EE" sz="2000" b="0" strike="noStrike" spc="-1" dirty="0">
                        <a:latin typeface="+mn-lt"/>
                      </a:endParaRPr>
                    </a:p>
                  </a:txBody>
                  <a:tcPr marL="8280" marR="828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F3CDCE"/>
                    </a:solidFill>
                  </a:tcPr>
                </a:tc>
                <a:extLst>
                  <a:ext uri="{0D108BD9-81ED-4DB2-BD59-A6C34878D82A}">
                    <a16:rowId xmlns:a16="http://schemas.microsoft.com/office/drawing/2014/main" val="10001"/>
                  </a:ext>
                </a:extLst>
              </a:tr>
              <a:tr h="618120">
                <a:tc>
                  <a:txBody>
                    <a:bodyPr/>
                    <a:lstStyle/>
                    <a:p>
                      <a:pPr>
                        <a:lnSpc>
                          <a:spcPct val="100000"/>
                        </a:lnSpc>
                      </a:pPr>
                      <a:r>
                        <a:rPr lang="en-US" sz="2000" b="0" strike="noStrike" spc="-1" dirty="0">
                          <a:solidFill>
                            <a:srgbClr val="000000"/>
                          </a:solidFill>
                          <a:latin typeface="+mn-lt"/>
                        </a:rPr>
                        <a:t>Subtask 4.2.2</a:t>
                      </a:r>
                      <a:endParaRPr lang="et-EE" sz="2000" b="0" strike="noStrike" spc="-1" dirty="0">
                        <a:latin typeface="+mn-lt"/>
                      </a:endParaRPr>
                    </a:p>
                  </a:txBody>
                  <a:tcPr marL="8280" marR="8280">
                    <a:lnL w="12240">
                      <a:solidFill>
                        <a:srgbClr val="FFFFFF"/>
                      </a:solidFill>
                    </a:lnL>
                    <a:lnR w="12240">
                      <a:solidFill>
                        <a:srgbClr val="FFFFFF"/>
                      </a:solidFill>
                    </a:lnR>
                    <a:lnT w="12240">
                      <a:solidFill>
                        <a:srgbClr val="FFFFFF"/>
                      </a:solidFill>
                    </a:lnT>
                    <a:lnB w="12240">
                      <a:solidFill>
                        <a:srgbClr val="FFFFFF"/>
                      </a:solidFill>
                    </a:lnB>
                    <a:solidFill>
                      <a:srgbClr val="F9E8E8"/>
                    </a:solidFill>
                  </a:tcPr>
                </a:tc>
                <a:tc>
                  <a:txBody>
                    <a:bodyPr/>
                    <a:lstStyle/>
                    <a:p>
                      <a:pPr>
                        <a:lnSpc>
                          <a:spcPct val="100000"/>
                        </a:lnSpc>
                      </a:pPr>
                      <a:r>
                        <a:rPr lang="en-GB" sz="2000" b="0" strike="noStrike" spc="-1" dirty="0">
                          <a:solidFill>
                            <a:srgbClr val="000000"/>
                          </a:solidFill>
                          <a:latin typeface="+mn-lt"/>
                        </a:rPr>
                        <a:t>Develop and execute assessment method</a:t>
                      </a:r>
                      <a:endParaRPr lang="et-EE" sz="2000" b="0" strike="noStrike" spc="-1" dirty="0">
                        <a:latin typeface="+mn-lt"/>
                      </a:endParaRPr>
                    </a:p>
                  </a:txBody>
                  <a:tcPr marL="8280" marR="8280">
                    <a:lnL w="12240">
                      <a:solidFill>
                        <a:srgbClr val="FFFFFF"/>
                      </a:solidFill>
                    </a:lnL>
                    <a:lnR w="12240">
                      <a:solidFill>
                        <a:srgbClr val="FFFFFF"/>
                      </a:solidFill>
                    </a:lnR>
                    <a:lnT w="12240">
                      <a:solidFill>
                        <a:srgbClr val="FFFFFF"/>
                      </a:solidFill>
                    </a:lnT>
                    <a:lnB w="12240">
                      <a:solidFill>
                        <a:srgbClr val="FFFFFF"/>
                      </a:solidFill>
                    </a:lnB>
                    <a:solidFill>
                      <a:srgbClr val="F9E8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2000" b="0" strike="noStrike" spc="-1" dirty="0">
                          <a:latin typeface="+mn-lt"/>
                        </a:rPr>
                        <a:t>First-time </a:t>
                      </a:r>
                      <a:r>
                        <a:rPr lang="et-EE" sz="2000" b="0" strike="noStrike" spc="-1" dirty="0">
                          <a:latin typeface="+mn-lt"/>
                        </a:rPr>
                        <a:t>assessment </a:t>
                      </a:r>
                      <a:r>
                        <a:rPr lang="fi-FI" sz="2000" b="0" strike="noStrike" spc="-1" dirty="0">
                          <a:latin typeface="+mn-lt"/>
                        </a:rPr>
                        <a:t>carried out and aligned to TG noise processes, </a:t>
                      </a:r>
                      <a:r>
                        <a:rPr lang="fi-FI" sz="2000" b="0" i="0" u="none" strike="noStrike" dirty="0">
                          <a:solidFill>
                            <a:srgbClr val="000000"/>
                          </a:solidFill>
                          <a:effectLst/>
                          <a:latin typeface="+mn-lt"/>
                        </a:rPr>
                        <a:t>indicator report for HOLAS 3</a:t>
                      </a:r>
                      <a:endParaRPr lang="en-US" sz="2000" b="0" i="0" u="none" strike="noStrike" dirty="0">
                        <a:solidFill>
                          <a:srgbClr val="000000"/>
                        </a:solidFill>
                        <a:effectLst/>
                        <a:latin typeface="+mn-lt"/>
                      </a:endParaRPr>
                    </a:p>
                  </a:txBody>
                  <a:tcPr marL="8280" marR="8280">
                    <a:lnL w="12240">
                      <a:solidFill>
                        <a:srgbClr val="FFFFFF"/>
                      </a:solidFill>
                    </a:lnL>
                    <a:lnR w="12240">
                      <a:solidFill>
                        <a:srgbClr val="FFFFFF"/>
                      </a:solidFill>
                    </a:lnR>
                    <a:lnT w="12240">
                      <a:solidFill>
                        <a:srgbClr val="FFFFFF"/>
                      </a:solidFill>
                    </a:lnT>
                    <a:lnB w="12240">
                      <a:solidFill>
                        <a:srgbClr val="FFFFFF"/>
                      </a:solidFill>
                    </a:lnB>
                    <a:solidFill>
                      <a:srgbClr val="F9E8E8"/>
                    </a:solidFill>
                  </a:tcPr>
                </a:tc>
                <a:extLst>
                  <a:ext uri="{0D108BD9-81ED-4DB2-BD59-A6C34878D82A}">
                    <a16:rowId xmlns:a16="http://schemas.microsoft.com/office/drawing/2014/main" val="10002"/>
                  </a:ext>
                </a:extLst>
              </a:tr>
            </a:tbl>
          </a:graphicData>
        </a:graphic>
      </p:graphicFrame>
      <p:sp>
        <p:nvSpPr>
          <p:cNvPr id="2" name="TextShape 2">
            <a:extLst>
              <a:ext uri="{FF2B5EF4-FFF2-40B4-BE49-F238E27FC236}">
                <a16:creationId xmlns:a16="http://schemas.microsoft.com/office/drawing/2014/main" id="{B8922D00-FA7E-D533-CA4C-78DCF16B269D}"/>
              </a:ext>
            </a:extLst>
          </p:cNvPr>
          <p:cNvSpPr txBox="1"/>
          <p:nvPr/>
        </p:nvSpPr>
        <p:spPr>
          <a:xfrm>
            <a:off x="838080" y="3653182"/>
            <a:ext cx="10515240" cy="4059360"/>
          </a:xfrm>
          <a:prstGeom prst="rect">
            <a:avLst/>
          </a:prstGeom>
          <a:noFill/>
          <a:ln>
            <a:noFill/>
          </a:ln>
        </p:spPr>
        <p:txBody>
          <a:bodyPr>
            <a:normAutofit/>
          </a:bodyPr>
          <a:lstStyle/>
          <a:p>
            <a:pPr marL="228600" indent="-228240">
              <a:lnSpc>
                <a:spcPct val="90000"/>
              </a:lnSpc>
              <a:spcBef>
                <a:spcPts val="1001"/>
              </a:spcBef>
              <a:buClr>
                <a:srgbClr val="000000"/>
              </a:buClr>
              <a:buFont typeface="Arial"/>
              <a:buChar char="•"/>
            </a:pPr>
            <a:r>
              <a:rPr lang="en-GB" sz="2300" b="0" strike="noStrike" spc="-1" dirty="0">
                <a:solidFill>
                  <a:srgbClr val="000000"/>
                </a:solidFill>
                <a:latin typeface="Calibri"/>
              </a:rPr>
              <a:t>Key messages for </a:t>
            </a:r>
            <a:r>
              <a:rPr lang="en-GB" sz="2300" b="1" strike="noStrike" spc="-1" dirty="0">
                <a:solidFill>
                  <a:srgbClr val="000000"/>
                </a:solidFill>
                <a:latin typeface="Calibri"/>
              </a:rPr>
              <a:t>science</a:t>
            </a:r>
            <a:endParaRPr lang="en-US" sz="2300" b="0" strike="noStrike" spc="-1" dirty="0">
              <a:solidFill>
                <a:srgbClr val="000000"/>
              </a:solidFill>
              <a:latin typeface="Calibri"/>
            </a:endParaRPr>
          </a:p>
          <a:p>
            <a:pPr marL="457200">
              <a:lnSpc>
                <a:spcPct val="90000"/>
              </a:lnSpc>
              <a:spcBef>
                <a:spcPts val="499"/>
              </a:spcBef>
              <a:tabLst>
                <a:tab pos="0" algn="l"/>
              </a:tabLst>
            </a:pPr>
            <a:r>
              <a:rPr lang="en-GB" sz="2300" b="0" strike="noStrike" spc="-1" dirty="0">
                <a:solidFill>
                  <a:srgbClr val="000000"/>
                </a:solidFill>
                <a:latin typeface="Calibri"/>
              </a:rPr>
              <a:t>1) Effects of impulsive noise on other species than porpoise need further study</a:t>
            </a:r>
            <a:endParaRPr lang="en-US" sz="2300" b="0" strike="noStrike" spc="-1" dirty="0">
              <a:solidFill>
                <a:srgbClr val="000000"/>
              </a:solidFill>
              <a:latin typeface="Calibri"/>
            </a:endParaRPr>
          </a:p>
          <a:p>
            <a:pPr marL="457200">
              <a:lnSpc>
                <a:spcPct val="90000"/>
              </a:lnSpc>
              <a:spcBef>
                <a:spcPts val="499"/>
              </a:spcBef>
              <a:tabLst>
                <a:tab pos="0" algn="l"/>
              </a:tabLst>
            </a:pPr>
            <a:r>
              <a:rPr lang="en-GB" sz="2300" b="0" strike="noStrike" spc="-1" dirty="0">
                <a:solidFill>
                  <a:srgbClr val="000000"/>
                </a:solidFill>
                <a:latin typeface="Calibri"/>
              </a:rPr>
              <a:t>2) Further improvement of the assessment method required </a:t>
            </a:r>
            <a:endParaRPr lang="en-US" sz="2300" b="0" strike="noStrike" spc="-1" dirty="0">
              <a:solidFill>
                <a:srgbClr val="000000"/>
              </a:solidFill>
              <a:latin typeface="Calibri"/>
            </a:endParaRPr>
          </a:p>
          <a:p>
            <a:pPr marL="228600" indent="-228240">
              <a:lnSpc>
                <a:spcPct val="90000"/>
              </a:lnSpc>
              <a:spcBef>
                <a:spcPts val="1001"/>
              </a:spcBef>
              <a:buClr>
                <a:srgbClr val="000000"/>
              </a:buClr>
              <a:buFont typeface="Arial"/>
              <a:buChar char="•"/>
              <a:tabLst>
                <a:tab pos="0" algn="l"/>
              </a:tabLst>
            </a:pPr>
            <a:r>
              <a:rPr lang="en-GB" sz="2300" b="0" strike="noStrike" spc="-1" dirty="0">
                <a:solidFill>
                  <a:srgbClr val="000000"/>
                </a:solidFill>
                <a:latin typeface="Calibri"/>
              </a:rPr>
              <a:t>Key message for </a:t>
            </a:r>
            <a:r>
              <a:rPr lang="en-GB" sz="2300" b="1" strike="noStrike" spc="-1" dirty="0">
                <a:solidFill>
                  <a:srgbClr val="000000"/>
                </a:solidFill>
                <a:latin typeface="Calibri"/>
              </a:rPr>
              <a:t>policy makers</a:t>
            </a:r>
            <a:endParaRPr lang="en-US" sz="2300" b="0" strike="noStrike" spc="-1" dirty="0">
              <a:solidFill>
                <a:srgbClr val="000000"/>
              </a:solidFill>
              <a:latin typeface="Calibri"/>
            </a:endParaRPr>
          </a:p>
          <a:p>
            <a:pPr marL="457200">
              <a:lnSpc>
                <a:spcPct val="90000"/>
              </a:lnSpc>
              <a:spcBef>
                <a:spcPts val="499"/>
              </a:spcBef>
              <a:tabLst>
                <a:tab pos="0" algn="l"/>
              </a:tabLst>
            </a:pPr>
            <a:r>
              <a:rPr lang="en-GB" sz="2300" b="0" strike="noStrike" spc="-1" dirty="0">
                <a:solidFill>
                  <a:srgbClr val="000000"/>
                </a:solidFill>
                <a:latin typeface="Calibri"/>
              </a:rPr>
              <a:t>1) </a:t>
            </a:r>
            <a:r>
              <a:rPr lang="en-GB" sz="2300" b="1" strike="noStrike" spc="-1" dirty="0">
                <a:solidFill>
                  <a:srgbClr val="000000"/>
                </a:solidFill>
                <a:latin typeface="Calibri"/>
              </a:rPr>
              <a:t>Reporting</a:t>
            </a:r>
            <a:r>
              <a:rPr lang="en-GB" sz="2300" b="0" strike="noStrike" spc="-1" dirty="0">
                <a:solidFill>
                  <a:srgbClr val="000000"/>
                </a:solidFill>
                <a:latin typeface="Calibri"/>
              </a:rPr>
              <a:t> to the ICES impulsive noise registry </a:t>
            </a:r>
            <a:r>
              <a:rPr lang="en-GB" sz="2300" b="1" strike="noStrike" spc="-1" dirty="0">
                <a:solidFill>
                  <a:srgbClr val="000000"/>
                </a:solidFill>
                <a:latin typeface="Calibri"/>
              </a:rPr>
              <a:t>has to be improved</a:t>
            </a:r>
            <a:endParaRPr lang="en-US" sz="2300" b="0" strike="noStrike" spc="-1" dirty="0">
              <a:solidFill>
                <a:srgbClr val="000000"/>
              </a:solidFill>
              <a:latin typeface="Calibri"/>
            </a:endParaRPr>
          </a:p>
          <a:p>
            <a:pPr marL="457200">
              <a:lnSpc>
                <a:spcPct val="90000"/>
              </a:lnSpc>
              <a:spcBef>
                <a:spcPts val="499"/>
              </a:spcBef>
              <a:tabLst>
                <a:tab pos="0" algn="l"/>
              </a:tabLst>
            </a:pPr>
            <a:r>
              <a:rPr lang="en-GB" sz="2300" b="0" strike="noStrike" spc="-1" dirty="0">
                <a:solidFill>
                  <a:srgbClr val="000000"/>
                </a:solidFill>
                <a:latin typeface="Calibri"/>
                <a:ea typeface="Noto Sans CJK SC"/>
              </a:rPr>
              <a:t>2) </a:t>
            </a:r>
            <a:r>
              <a:rPr lang="en-GB" sz="2300" b="1" strike="noStrike" spc="-1" dirty="0">
                <a:solidFill>
                  <a:srgbClr val="000000"/>
                </a:solidFill>
                <a:latin typeface="Calibri"/>
                <a:ea typeface="Noto Sans CJK SC"/>
              </a:rPr>
              <a:t>Legislation</a:t>
            </a:r>
            <a:r>
              <a:rPr lang="en-GB" sz="2300" b="0" strike="noStrike" spc="-1" dirty="0">
                <a:solidFill>
                  <a:srgbClr val="000000"/>
                </a:solidFill>
                <a:latin typeface="Calibri"/>
                <a:ea typeface="Noto Sans CJK SC"/>
              </a:rPr>
              <a:t> regarding impulsive noise producing activities </a:t>
            </a:r>
            <a:r>
              <a:rPr lang="en-GB" sz="2300" b="1" strike="noStrike" spc="-1" dirty="0">
                <a:solidFill>
                  <a:srgbClr val="000000"/>
                </a:solidFill>
                <a:latin typeface="Calibri"/>
                <a:ea typeface="Noto Sans CJK SC"/>
              </a:rPr>
              <a:t>should be developed</a:t>
            </a:r>
            <a:r>
              <a:rPr lang="en-GB" sz="2300" b="0" strike="noStrike" spc="-1" dirty="0">
                <a:solidFill>
                  <a:srgbClr val="000000"/>
                </a:solidFill>
                <a:latin typeface="Calibri"/>
                <a:ea typeface="Noto Sans CJK SC"/>
              </a:rPr>
              <a:t> </a:t>
            </a:r>
            <a:r>
              <a:rPr lang="en-GB" sz="2300" b="1" strike="noStrike" spc="-1" dirty="0">
                <a:solidFill>
                  <a:srgbClr val="000000"/>
                </a:solidFill>
                <a:latin typeface="Calibri"/>
                <a:ea typeface="Noto Sans CJK SC"/>
              </a:rPr>
              <a:t>and </a:t>
            </a:r>
            <a:r>
              <a:rPr lang="en-GB" sz="2300" b="1" strike="noStrike" spc="-1" dirty="0">
                <a:solidFill>
                  <a:srgbClr val="000000"/>
                </a:solidFill>
                <a:latin typeface="Calibri"/>
              </a:rPr>
              <a:t>harmonized</a:t>
            </a:r>
            <a:r>
              <a:rPr lang="en-GB" sz="2300" b="0" strike="noStrike" spc="-1" dirty="0">
                <a:solidFill>
                  <a:srgbClr val="000000"/>
                </a:solidFill>
                <a:latin typeface="Calibri"/>
              </a:rPr>
              <a:t> for HELCOM countries</a:t>
            </a:r>
            <a:endParaRPr lang="en-US" sz="2300" b="0" strike="noStrike" spc="-1" dirty="0">
              <a:solidFill>
                <a:srgbClr val="000000"/>
              </a:solidFill>
              <a:latin typeface="Calibri"/>
            </a:endParaRPr>
          </a:p>
          <a:p>
            <a:pPr marL="457200">
              <a:lnSpc>
                <a:spcPct val="90000"/>
              </a:lnSpc>
              <a:spcBef>
                <a:spcPts val="499"/>
              </a:spcBef>
              <a:tabLst>
                <a:tab pos="0" algn="l"/>
              </a:tabLst>
            </a:pPr>
            <a:r>
              <a:rPr lang="en-GB" sz="2300" b="0" strike="noStrike" spc="-1" dirty="0">
                <a:solidFill>
                  <a:srgbClr val="000000"/>
                </a:solidFill>
                <a:latin typeface="Calibri"/>
              </a:rPr>
              <a:t>3) </a:t>
            </a:r>
            <a:r>
              <a:rPr lang="en-GB" sz="2300" b="1" strike="noStrike" spc="-1" dirty="0">
                <a:solidFill>
                  <a:srgbClr val="000000"/>
                </a:solidFill>
                <a:latin typeface="Calibri"/>
              </a:rPr>
              <a:t>Moving forward urgent</a:t>
            </a:r>
            <a:r>
              <a:rPr lang="en-GB" sz="2300" b="0" strike="noStrike" spc="-1" dirty="0">
                <a:solidFill>
                  <a:srgbClr val="000000"/>
                </a:solidFill>
                <a:latin typeface="Calibri"/>
              </a:rPr>
              <a:t>: new offshore wind developments on the way</a:t>
            </a:r>
            <a:endParaRPr lang="en-US" sz="2300" b="0" strike="noStrike" spc="-1" dirty="0">
              <a:solidFill>
                <a:srgbClr val="000000"/>
              </a:solidFill>
              <a:latin typeface="Calibri"/>
            </a:endParaRPr>
          </a:p>
        </p:txBody>
      </p:sp>
      <p:sp>
        <p:nvSpPr>
          <p:cNvPr id="3" name="Title 1">
            <a:extLst>
              <a:ext uri="{FF2B5EF4-FFF2-40B4-BE49-F238E27FC236}">
                <a16:creationId xmlns:a16="http://schemas.microsoft.com/office/drawing/2014/main" id="{BB0160EB-AD8D-3A9F-F63B-1299A3F7DC47}"/>
              </a:ext>
            </a:extLst>
          </p:cNvPr>
          <p:cNvSpPr txBox="1">
            <a:spLocks/>
          </p:cNvSpPr>
          <p:nvPr/>
        </p:nvSpPr>
        <p:spPr>
          <a:xfrm>
            <a:off x="838200" y="365125"/>
            <a:ext cx="9602585" cy="1325563"/>
          </a:xfrm>
          <a:prstGeom prst="rect">
            <a:avLst/>
          </a:prstGeom>
        </p:spPr>
        <p:txBody>
          <a:bodyPr/>
          <a:lstStyle>
            <a:lvl1pPr algn="l" defTabSz="914400" rtl="0" eaLnBrk="1" latinLnBrk="0" hangingPunct="1">
              <a:lnSpc>
                <a:spcPct val="90000"/>
              </a:lnSpc>
              <a:spcBef>
                <a:spcPct val="0"/>
              </a:spcBef>
              <a:buNone/>
              <a:defRPr sz="4400" kern="1200" spc="-150">
                <a:solidFill>
                  <a:schemeClr val="accent5"/>
                </a:solidFill>
                <a:latin typeface="+mj-lt"/>
                <a:ea typeface="+mj-ea"/>
                <a:cs typeface="+mj-cs"/>
              </a:defRPr>
            </a:lvl1pPr>
          </a:lstStyle>
          <a:p>
            <a:r>
              <a:rPr lang="fi-FI" spc="-151" dirty="0">
                <a:solidFill>
                  <a:srgbClr val="E0353F"/>
                </a:solidFill>
                <a:latin typeface="Calibri Light"/>
                <a:ea typeface="+mn-ea"/>
                <a:cs typeface="+mn-cs"/>
              </a:rPr>
              <a:t>Results summary - impulsive noise (A4.2)</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651B739-DA3A-4FB2-92C0-CC723E9446B6}"/>
              </a:ext>
            </a:extLst>
          </p:cNvPr>
          <p:cNvSpPr>
            <a:spLocks noGrp="1"/>
          </p:cNvSpPr>
          <p:nvPr>
            <p:ph type="title"/>
          </p:nvPr>
        </p:nvSpPr>
        <p:spPr/>
        <p:txBody>
          <a:bodyPr/>
          <a:lstStyle/>
          <a:p>
            <a:r>
              <a:rPr lang="sv-FI" dirty="0"/>
              <a:t>Use of results so far and in future</a:t>
            </a:r>
            <a:endParaRPr lang="en-GB" dirty="0"/>
          </a:p>
        </p:txBody>
      </p:sp>
      <p:sp>
        <p:nvSpPr>
          <p:cNvPr id="8" name="Content Placeholder 7">
            <a:extLst>
              <a:ext uri="{FF2B5EF4-FFF2-40B4-BE49-F238E27FC236}">
                <a16:creationId xmlns:a16="http://schemas.microsoft.com/office/drawing/2014/main" id="{7737ABE4-F065-46A8-B912-90487AEFABA2}"/>
              </a:ext>
            </a:extLst>
          </p:cNvPr>
          <p:cNvSpPr>
            <a:spLocks noGrp="1"/>
          </p:cNvSpPr>
          <p:nvPr>
            <p:ph idx="1"/>
          </p:nvPr>
        </p:nvSpPr>
        <p:spPr>
          <a:xfrm>
            <a:off x="838199" y="1825625"/>
            <a:ext cx="10929731" cy="4059786"/>
          </a:xfrm>
        </p:spPr>
        <p:txBody>
          <a:bodyPr>
            <a:normAutofit/>
          </a:bodyPr>
          <a:lstStyle/>
          <a:p>
            <a:r>
              <a:rPr lang="en-GB" sz="2400" dirty="0"/>
              <a:t>HELCOM         Development and update of </a:t>
            </a:r>
            <a:r>
              <a:rPr lang="en-GB" sz="2400" dirty="0">
                <a:hlinkClick r:id="rId3"/>
              </a:rPr>
              <a:t>(pre-)core indicators</a:t>
            </a:r>
            <a:r>
              <a:rPr lang="en-GB" sz="2400" dirty="0"/>
              <a:t>, results used in HELCOM HOLAS 3 Thematic Assessments (</a:t>
            </a:r>
            <a:r>
              <a:rPr lang="en-GB" sz="2400" dirty="0">
                <a:hlinkClick r:id="rId4"/>
              </a:rPr>
              <a:t>Biodiversity</a:t>
            </a:r>
            <a:r>
              <a:rPr lang="en-GB" sz="2400" dirty="0"/>
              <a:t>, </a:t>
            </a:r>
            <a:r>
              <a:rPr lang="en-GB" sz="2400" dirty="0">
                <a:hlinkClick r:id="rId5"/>
              </a:rPr>
              <a:t>ESA</a:t>
            </a:r>
            <a:r>
              <a:rPr lang="en-GB" sz="2400" dirty="0"/>
              <a:t>, and </a:t>
            </a:r>
            <a:r>
              <a:rPr lang="en-GB" sz="2400" dirty="0">
                <a:hlinkClick r:id="rId6"/>
              </a:rPr>
              <a:t>Pollution</a:t>
            </a:r>
            <a:r>
              <a:rPr lang="en-GB" sz="2400" dirty="0"/>
              <a:t>)</a:t>
            </a:r>
          </a:p>
          <a:p>
            <a:r>
              <a:rPr lang="en-GB" sz="2400" dirty="0">
                <a:hlinkClick r:id="rId7"/>
              </a:rPr>
              <a:t>BSAP</a:t>
            </a:r>
            <a:r>
              <a:rPr lang="en-GB" sz="2400" dirty="0"/>
              <a:t>          action B8, B33, B15, B33, B34, B35, HL32, S48, S59, S62, S63, HT15, HT18</a:t>
            </a:r>
          </a:p>
          <a:p>
            <a:r>
              <a:rPr lang="en-GB" sz="2400" dirty="0"/>
              <a:t>MSFD         Article 8 status reporting on D1C1; D1C2, D1C3, D1C4,  D1C6, D3C2, D3C3, D4C2, D10, D11C1, D11C2 ; support for monitoring programmes, Art. 13</a:t>
            </a:r>
          </a:p>
          <a:p>
            <a:r>
              <a:rPr lang="en-GB" sz="2400" dirty="0"/>
              <a:t>Other relevant processes         EU processes, EU Action Plan, ASCOBANS, AEWA, JRC pelagic habitat, TG Litter, TG Noise, RAP Noise, developed approached also for other marine areas, Research on various topics, Data exchange (</a:t>
            </a:r>
            <a:r>
              <a:rPr lang="en-GB" sz="2400" dirty="0" err="1"/>
              <a:t>EMODnet</a:t>
            </a:r>
            <a:r>
              <a:rPr lang="en-GB" sz="2400" dirty="0"/>
              <a:t>, HELCOM biodiversity database)</a:t>
            </a:r>
          </a:p>
          <a:p>
            <a:endParaRPr lang="en-GB" sz="2000" dirty="0"/>
          </a:p>
        </p:txBody>
      </p:sp>
      <p:sp>
        <p:nvSpPr>
          <p:cNvPr id="2" name="Arrow: Right 1">
            <a:extLst>
              <a:ext uri="{FF2B5EF4-FFF2-40B4-BE49-F238E27FC236}">
                <a16:creationId xmlns:a16="http://schemas.microsoft.com/office/drawing/2014/main" id="{AC89F419-A6ED-34EE-E3DA-C78A38BDBDE3}"/>
              </a:ext>
            </a:extLst>
          </p:cNvPr>
          <p:cNvSpPr/>
          <p:nvPr/>
        </p:nvSpPr>
        <p:spPr>
          <a:xfrm>
            <a:off x="2348443" y="1870599"/>
            <a:ext cx="437745" cy="278927"/>
          </a:xfrm>
          <a:prstGeom prst="rightArrow">
            <a:avLst/>
          </a:prstGeom>
          <a:solidFill>
            <a:schemeClr val="bg2">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Arrow: Right 3">
            <a:extLst>
              <a:ext uri="{FF2B5EF4-FFF2-40B4-BE49-F238E27FC236}">
                <a16:creationId xmlns:a16="http://schemas.microsoft.com/office/drawing/2014/main" id="{BDB13D9C-F1A4-D457-5014-3050169BBB48}"/>
              </a:ext>
            </a:extLst>
          </p:cNvPr>
          <p:cNvSpPr/>
          <p:nvPr/>
        </p:nvSpPr>
        <p:spPr>
          <a:xfrm>
            <a:off x="1912921" y="2659234"/>
            <a:ext cx="437745" cy="278927"/>
          </a:xfrm>
          <a:prstGeom prst="rightArrow">
            <a:avLst/>
          </a:prstGeom>
          <a:solidFill>
            <a:schemeClr val="bg2">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Arrow: Right 4">
            <a:extLst>
              <a:ext uri="{FF2B5EF4-FFF2-40B4-BE49-F238E27FC236}">
                <a16:creationId xmlns:a16="http://schemas.microsoft.com/office/drawing/2014/main" id="{0220F5CE-3A09-3751-D793-3357C83E282E}"/>
              </a:ext>
            </a:extLst>
          </p:cNvPr>
          <p:cNvSpPr/>
          <p:nvPr/>
        </p:nvSpPr>
        <p:spPr>
          <a:xfrm>
            <a:off x="1942234" y="3126988"/>
            <a:ext cx="437745" cy="278927"/>
          </a:xfrm>
          <a:prstGeom prst="rightArrow">
            <a:avLst/>
          </a:prstGeom>
          <a:solidFill>
            <a:schemeClr val="bg2">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rrow: Right 8">
            <a:extLst>
              <a:ext uri="{FF2B5EF4-FFF2-40B4-BE49-F238E27FC236}">
                <a16:creationId xmlns:a16="http://schemas.microsoft.com/office/drawing/2014/main" id="{2F8698E7-80C6-2C3A-FD78-C46C936D107B}"/>
              </a:ext>
            </a:extLst>
          </p:cNvPr>
          <p:cNvSpPr/>
          <p:nvPr/>
        </p:nvSpPr>
        <p:spPr>
          <a:xfrm>
            <a:off x="4341524" y="3906046"/>
            <a:ext cx="437745" cy="278927"/>
          </a:xfrm>
          <a:prstGeom prst="rightArrow">
            <a:avLst/>
          </a:prstGeom>
          <a:solidFill>
            <a:schemeClr val="bg2">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36225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35434-9013-6749-9C07-C9D1CBEA4FD8}"/>
              </a:ext>
            </a:extLst>
          </p:cNvPr>
          <p:cNvSpPr>
            <a:spLocks noGrp="1"/>
          </p:cNvSpPr>
          <p:nvPr>
            <p:ph type="title"/>
          </p:nvPr>
        </p:nvSpPr>
        <p:spPr/>
        <p:txBody>
          <a:bodyPr/>
          <a:lstStyle/>
          <a:p>
            <a:r>
              <a:rPr lang="en-US" dirty="0"/>
              <a:t>Grant information</a:t>
            </a:r>
          </a:p>
        </p:txBody>
      </p:sp>
      <p:sp>
        <p:nvSpPr>
          <p:cNvPr id="3" name="Content Placeholder 2">
            <a:extLst>
              <a:ext uri="{FF2B5EF4-FFF2-40B4-BE49-F238E27FC236}">
                <a16:creationId xmlns:a16="http://schemas.microsoft.com/office/drawing/2014/main" id="{DE85A38B-2AE3-F34A-B98D-E0B7ADA70A96}"/>
              </a:ext>
            </a:extLst>
          </p:cNvPr>
          <p:cNvSpPr>
            <a:spLocks noGrp="1"/>
          </p:cNvSpPr>
          <p:nvPr>
            <p:ph idx="1"/>
          </p:nvPr>
        </p:nvSpPr>
        <p:spPr>
          <a:xfrm>
            <a:off x="437882" y="1825625"/>
            <a:ext cx="11526591" cy="4667250"/>
          </a:xfrm>
        </p:spPr>
        <p:txBody>
          <a:bodyPr>
            <a:normAutofit lnSpcReduction="10000"/>
          </a:bodyPr>
          <a:lstStyle/>
          <a:p>
            <a:pPr>
              <a:lnSpc>
                <a:spcPct val="100000"/>
              </a:lnSpc>
            </a:pPr>
            <a:r>
              <a:rPr lang="en-GB" sz="2400" b="1" dirty="0"/>
              <a:t>Programme concerned: </a:t>
            </a:r>
            <a:r>
              <a:rPr lang="en-GB" sz="2400" dirty="0"/>
              <a:t>MARINE STRATEGY FRAMEWORK DIRECTIVE: SUPPORT TO THE PREPARATION OF THE NEXT 6-YEAR CYCLE OF IMPLEMENTATION</a:t>
            </a:r>
          </a:p>
          <a:p>
            <a:pPr>
              <a:lnSpc>
                <a:spcPct val="100000"/>
              </a:lnSpc>
            </a:pPr>
            <a:r>
              <a:rPr lang="en-GB" sz="2400" b="1" dirty="0"/>
              <a:t>Reference number of the call for proposals:</a:t>
            </a:r>
            <a:r>
              <a:rPr lang="en-GB" sz="2400" dirty="0"/>
              <a:t> DG ENV/MSFD 2020 call</a:t>
            </a:r>
          </a:p>
          <a:p>
            <a:pPr>
              <a:lnSpc>
                <a:spcPct val="100000"/>
              </a:lnSpc>
            </a:pPr>
            <a:r>
              <a:rPr lang="en-GB" sz="2400" dirty="0"/>
              <a:t> </a:t>
            </a:r>
            <a:r>
              <a:rPr lang="en-GB" sz="2400" b="1" dirty="0"/>
              <a:t>Grant agreement number: </a:t>
            </a:r>
            <a:r>
              <a:rPr lang="pt-BR" sz="2400" dirty="0"/>
              <a:t>No. 110661/2020/839624/SUB/ENV.C.2</a:t>
            </a:r>
            <a:endParaRPr lang="en-GB" sz="2400" dirty="0"/>
          </a:p>
          <a:p>
            <a:pPr>
              <a:lnSpc>
                <a:spcPct val="100000"/>
              </a:lnSpc>
            </a:pPr>
            <a:r>
              <a:rPr lang="en-GB" sz="2400" b="1" dirty="0"/>
              <a:t>Title of the project: </a:t>
            </a:r>
            <a:r>
              <a:rPr lang="en-GB" sz="2400" dirty="0"/>
              <a:t>HELCOM biodiversity, litter, underwater noise and effective regional measures for the Baltic Sea (HELCOM BLUES)</a:t>
            </a:r>
          </a:p>
          <a:p>
            <a:pPr>
              <a:lnSpc>
                <a:spcPct val="100000"/>
              </a:lnSpc>
            </a:pPr>
            <a:r>
              <a:rPr lang="en-GB" sz="2400" b="1" dirty="0"/>
              <a:t>Objective: </a:t>
            </a:r>
            <a:r>
              <a:rPr lang="en-GB" sz="2400" dirty="0"/>
              <a:t>The aim of HELCOM BLUES is to support regional capacity, coordination and cooperation with regards to developing effective measures to secure good status of the marine environment. </a:t>
            </a:r>
          </a:p>
          <a:p>
            <a:pPr>
              <a:lnSpc>
                <a:spcPct val="100000"/>
              </a:lnSpc>
            </a:pPr>
            <a:r>
              <a:rPr lang="en-GB" sz="2400" b="1" dirty="0"/>
              <a:t>Consortium:</a:t>
            </a:r>
            <a:r>
              <a:rPr lang="en-GB" sz="2400" dirty="0"/>
              <a:t> 14 Partners &amp; &gt;7 subcontractors, </a:t>
            </a:r>
          </a:p>
          <a:p>
            <a:pPr>
              <a:lnSpc>
                <a:spcPct val="100000"/>
              </a:lnSpc>
            </a:pPr>
            <a:r>
              <a:rPr lang="en-GB" sz="2400" dirty="0"/>
              <a:t>all from 6 out of 9 Baltic Sea states</a:t>
            </a:r>
            <a:endParaRPr lang="en-US" sz="2400" dirty="0"/>
          </a:p>
        </p:txBody>
      </p:sp>
    </p:spTree>
    <p:extLst>
      <p:ext uri="{BB962C8B-B14F-4D97-AF65-F5344CB8AC3E}">
        <p14:creationId xmlns:p14="http://schemas.microsoft.com/office/powerpoint/2010/main" val="986916631"/>
      </p:ext>
    </p:extLst>
  </p:cSld>
  <p:clrMapOvr>
    <a:masterClrMapping/>
  </p:clrMapOvr>
  <mc:AlternateContent xmlns:mc="http://schemas.openxmlformats.org/markup-compatibility/2006" xmlns:p14="http://schemas.microsoft.com/office/powerpoint/2010/main">
    <mc:Choice Requires="p14">
      <p:transition p14:dur="250">
        <p:dissolve/>
      </p:transition>
    </mc:Choice>
    <mc:Fallback xmlns="">
      <p:transition>
        <p:dissolv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BD620-D3F5-B122-6CD9-CA433C31A1D7}"/>
              </a:ext>
            </a:extLst>
          </p:cNvPr>
          <p:cNvSpPr>
            <a:spLocks noGrp="1"/>
          </p:cNvSpPr>
          <p:nvPr>
            <p:ph type="title"/>
          </p:nvPr>
        </p:nvSpPr>
        <p:spPr/>
        <p:txBody>
          <a:bodyPr>
            <a:normAutofit fontScale="90000"/>
          </a:bodyPr>
          <a:lstStyle/>
          <a:p>
            <a:r>
              <a:rPr kumimoji="0" lang="sv-FI" sz="6000" b="0" i="0" u="none" strike="noStrike" kern="1200" cap="none" spc="-150" normalizeH="0" baseline="0" noProof="0" dirty="0">
                <a:ln>
                  <a:noFill/>
                </a:ln>
                <a:solidFill>
                  <a:srgbClr val="0074BE"/>
                </a:solidFill>
                <a:effectLst/>
                <a:uLnTx/>
                <a:uFillTx/>
                <a:latin typeface="Calibri Light" panose="020F0302020204030204"/>
                <a:ea typeface="+mj-ea"/>
                <a:cs typeface="+mj-cs"/>
              </a:rPr>
              <a:t>BLUES: </a:t>
            </a:r>
            <a:r>
              <a:rPr kumimoji="0" lang="en-GB" sz="6000" b="0" i="0" u="none" strike="noStrike" kern="1200" cap="none" spc="-150" normalizeH="0" baseline="0" noProof="0" dirty="0">
                <a:ln>
                  <a:noFill/>
                </a:ln>
                <a:solidFill>
                  <a:srgbClr val="0074BE"/>
                </a:solidFill>
                <a:effectLst/>
                <a:uLnTx/>
                <a:uFillTx/>
                <a:latin typeface="Calibri Light" panose="020F0302020204030204"/>
                <a:ea typeface="+mj-ea"/>
                <a:cs typeface="+mj-cs"/>
              </a:rPr>
              <a:t>supporting the decision-making process </a:t>
            </a:r>
            <a:endParaRPr lang="en-GB" dirty="0"/>
          </a:p>
        </p:txBody>
      </p:sp>
      <p:sp>
        <p:nvSpPr>
          <p:cNvPr id="4" name="Rectangle 3">
            <a:extLst>
              <a:ext uri="{FF2B5EF4-FFF2-40B4-BE49-F238E27FC236}">
                <a16:creationId xmlns:a16="http://schemas.microsoft.com/office/drawing/2014/main" id="{F794C552-7D82-5EA6-D2C5-D6B624C62840}"/>
              </a:ext>
            </a:extLst>
          </p:cNvPr>
          <p:cNvSpPr/>
          <p:nvPr/>
        </p:nvSpPr>
        <p:spPr>
          <a:xfrm>
            <a:off x="245798" y="3353554"/>
            <a:ext cx="4799798" cy="34163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Provides decision makers and authorities with: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Information on the status of the environment, specifically bycatch, </a:t>
            </a:r>
            <a:r>
              <a:rPr lang="en-US" dirty="0">
                <a:solidFill>
                  <a:prstClr val="black"/>
                </a:solidFill>
                <a:latin typeface="Calibri" panose="020F0502020204030204"/>
              </a:rPr>
              <a:t>pelagic habitats, food webs, harbour porpoise and non-commercial fish</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Informs on the distribution of pressures (underwater noise and marine litter)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prstClr val="black"/>
                </a:solidFill>
                <a:latin typeface="Calibri" panose="020F0502020204030204"/>
              </a:rPr>
              <a:t>Information on</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human activities and their effects, society and economic aspect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Information on the spatial variation of status.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Information trends in development over time.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Follow up on the effect of measures.</a:t>
            </a:r>
          </a:p>
        </p:txBody>
      </p:sp>
      <p:sp>
        <p:nvSpPr>
          <p:cNvPr id="5" name="Rectangle 4">
            <a:extLst>
              <a:ext uri="{FF2B5EF4-FFF2-40B4-BE49-F238E27FC236}">
                <a16:creationId xmlns:a16="http://schemas.microsoft.com/office/drawing/2014/main" id="{AE08C64C-F809-627F-D203-FBF83B1A5E85}"/>
              </a:ext>
            </a:extLst>
          </p:cNvPr>
          <p:cNvSpPr/>
          <p:nvPr/>
        </p:nvSpPr>
        <p:spPr>
          <a:xfrm>
            <a:off x="5546786" y="1975157"/>
            <a:ext cx="4799798" cy="175432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Guides future decision making: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Where do we have areas in poor state?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What is causing the poor state?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Where should we target our measures, what measures should we choose and what activities do we need to manage?</a:t>
            </a:r>
          </a:p>
        </p:txBody>
      </p:sp>
      <p:pic>
        <p:nvPicPr>
          <p:cNvPr id="6" name="Graphic 5">
            <a:extLst>
              <a:ext uri="{FF2B5EF4-FFF2-40B4-BE49-F238E27FC236}">
                <a16:creationId xmlns:a16="http://schemas.microsoft.com/office/drawing/2014/main" id="{8C9F4231-44DC-034D-06DD-287C0CEED9B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205441" y="2086149"/>
            <a:ext cx="880511" cy="945734"/>
          </a:xfrm>
          <a:prstGeom prst="rect">
            <a:avLst/>
          </a:prstGeom>
        </p:spPr>
      </p:pic>
      <p:pic>
        <p:nvPicPr>
          <p:cNvPr id="7" name="Graphic 6">
            <a:extLst>
              <a:ext uri="{FF2B5EF4-FFF2-40B4-BE49-F238E27FC236}">
                <a16:creationId xmlns:a16="http://schemas.microsoft.com/office/drawing/2014/main" id="{1B03B376-9A74-DE69-6F45-00320E3DD02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339653" y="2209803"/>
            <a:ext cx="992102" cy="892892"/>
          </a:xfrm>
          <a:prstGeom prst="rect">
            <a:avLst/>
          </a:prstGeom>
        </p:spPr>
      </p:pic>
      <p:pic>
        <p:nvPicPr>
          <p:cNvPr id="17" name="Picture 16">
            <a:extLst>
              <a:ext uri="{FF2B5EF4-FFF2-40B4-BE49-F238E27FC236}">
                <a16:creationId xmlns:a16="http://schemas.microsoft.com/office/drawing/2014/main" id="{37010506-D685-5D75-D258-BA60B2334F04}"/>
              </a:ext>
            </a:extLst>
          </p:cNvPr>
          <p:cNvPicPr>
            <a:picLocks noChangeAspect="1"/>
          </p:cNvPicPr>
          <p:nvPr/>
        </p:nvPicPr>
        <p:blipFill>
          <a:blip r:embed="rId7"/>
          <a:stretch>
            <a:fillRect/>
          </a:stretch>
        </p:blipFill>
        <p:spPr>
          <a:xfrm>
            <a:off x="9445083" y="4686024"/>
            <a:ext cx="3151284" cy="2163690"/>
          </a:xfrm>
          <a:prstGeom prst="rect">
            <a:avLst/>
          </a:prstGeom>
        </p:spPr>
      </p:pic>
      <p:sp>
        <p:nvSpPr>
          <p:cNvPr id="18" name="Title 1">
            <a:extLst>
              <a:ext uri="{FF2B5EF4-FFF2-40B4-BE49-F238E27FC236}">
                <a16:creationId xmlns:a16="http://schemas.microsoft.com/office/drawing/2014/main" id="{33FE56DC-5852-F348-1737-A8E773457384}"/>
              </a:ext>
            </a:extLst>
          </p:cNvPr>
          <p:cNvSpPr txBox="1">
            <a:spLocks/>
          </p:cNvSpPr>
          <p:nvPr/>
        </p:nvSpPr>
        <p:spPr>
          <a:xfrm>
            <a:off x="5566099" y="3954752"/>
            <a:ext cx="5231466" cy="2473797"/>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spc="-150">
                <a:solidFill>
                  <a:schemeClr val="tx2"/>
                </a:solidFill>
                <a:latin typeface="+mj-lt"/>
                <a:ea typeface="+mj-ea"/>
                <a:cs typeface="+mj-cs"/>
              </a:defRPr>
            </a:lvl1pPr>
          </a:lstStyle>
          <a:p>
            <a:r>
              <a:rPr lang="sv-FI" sz="2000" b="1" spc="0" dirty="0">
                <a:solidFill>
                  <a:prstClr val="black"/>
                </a:solidFill>
                <a:latin typeface="Calibri" panose="020F0502020204030204"/>
                <a:ea typeface="+mn-ea"/>
                <a:cs typeface="+mn-cs"/>
              </a:rPr>
              <a:t>BLUES as a platform for coordinating development</a:t>
            </a:r>
          </a:p>
          <a:p>
            <a:pPr marL="285750" indent="-285750">
              <a:buFont typeface="Arial" panose="020B0604020202020204" pitchFamily="34" charset="0"/>
              <a:buChar char="•"/>
            </a:pPr>
            <a:r>
              <a:rPr lang="en-GB" sz="2000" spc="0" dirty="0">
                <a:solidFill>
                  <a:prstClr val="black"/>
                </a:solidFill>
                <a:latin typeface="Calibri" panose="020F0502020204030204"/>
                <a:ea typeface="+mn-ea"/>
                <a:cs typeface="+mn-cs"/>
              </a:rPr>
              <a:t>Benefitting from the expertise of others;</a:t>
            </a:r>
          </a:p>
          <a:p>
            <a:pPr marL="285750" indent="-285750">
              <a:buFont typeface="Arial" panose="020B0604020202020204" pitchFamily="34" charset="0"/>
              <a:buChar char="•"/>
            </a:pPr>
            <a:r>
              <a:rPr lang="en-GB" sz="2000" spc="0" dirty="0">
                <a:solidFill>
                  <a:prstClr val="black"/>
                </a:solidFill>
                <a:latin typeface="Calibri" panose="020F0502020204030204"/>
                <a:ea typeface="+mn-ea"/>
                <a:cs typeface="+mn-cs"/>
              </a:rPr>
              <a:t>Sharing of knowledge, information and resources</a:t>
            </a:r>
          </a:p>
          <a:p>
            <a:pPr marL="285750" indent="-285750">
              <a:buFont typeface="Arial" panose="020B0604020202020204" pitchFamily="34" charset="0"/>
              <a:buChar char="•"/>
            </a:pPr>
            <a:r>
              <a:rPr lang="en-GB" sz="2000" spc="0" dirty="0">
                <a:solidFill>
                  <a:prstClr val="black"/>
                </a:solidFill>
                <a:latin typeface="Calibri" panose="020F0502020204030204"/>
                <a:ea typeface="+mn-ea"/>
                <a:cs typeface="+mn-cs"/>
              </a:rPr>
              <a:t>Improved effectiveness, regional coherence, synergistic actions</a:t>
            </a:r>
          </a:p>
          <a:p>
            <a:pPr marL="285750" indent="-285750">
              <a:buFont typeface="Arial" panose="020B0604020202020204" pitchFamily="34" charset="0"/>
              <a:buChar char="•"/>
            </a:pP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GB" sz="2000" spc="0" dirty="0">
              <a:solidFill>
                <a:prstClr val="black"/>
              </a:solidFill>
              <a:latin typeface="Calibri" panose="020F0502020204030204"/>
              <a:ea typeface="+mn-ea"/>
              <a:cs typeface="+mn-cs"/>
            </a:endParaRPr>
          </a:p>
          <a:p>
            <a:r>
              <a:rPr lang="en-GB" sz="2000" spc="0" dirty="0">
                <a:solidFill>
                  <a:prstClr val="black"/>
                </a:solidFill>
                <a:latin typeface="Calibri" panose="020F0502020204030204"/>
                <a:ea typeface="+mn-ea"/>
                <a:cs typeface="+mn-cs"/>
              </a:rPr>
              <a:t>       </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Good state of the marine environment</a:t>
            </a:r>
          </a:p>
          <a:p>
            <a:endParaRPr lang="en-GB" sz="1800" b="1" spc="0" dirty="0">
              <a:solidFill>
                <a:prstClr val="black"/>
              </a:solidFill>
              <a:latin typeface="Calibri" panose="020F0502020204030204"/>
              <a:ea typeface="+mn-ea"/>
              <a:cs typeface="+mn-cs"/>
            </a:endParaRPr>
          </a:p>
        </p:txBody>
      </p:sp>
      <p:sp>
        <p:nvSpPr>
          <p:cNvPr id="19" name="Arrow: Right 18">
            <a:extLst>
              <a:ext uri="{FF2B5EF4-FFF2-40B4-BE49-F238E27FC236}">
                <a16:creationId xmlns:a16="http://schemas.microsoft.com/office/drawing/2014/main" id="{56D54094-D3DF-CFF3-7809-322EA357633D}"/>
              </a:ext>
            </a:extLst>
          </p:cNvPr>
          <p:cNvSpPr/>
          <p:nvPr/>
        </p:nvSpPr>
        <p:spPr>
          <a:xfrm>
            <a:off x="5566099" y="5762674"/>
            <a:ext cx="393589" cy="340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18476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8D28E-9CAB-430B-A16D-CECDB4BEE6CA}"/>
              </a:ext>
            </a:extLst>
          </p:cNvPr>
          <p:cNvSpPr>
            <a:spLocks noGrp="1"/>
          </p:cNvSpPr>
          <p:nvPr>
            <p:ph type="title"/>
          </p:nvPr>
        </p:nvSpPr>
        <p:spPr>
          <a:xfrm>
            <a:off x="838200" y="77027"/>
            <a:ext cx="9602585" cy="1325563"/>
          </a:xfrm>
        </p:spPr>
        <p:txBody>
          <a:bodyPr/>
          <a:lstStyle/>
          <a:p>
            <a:r>
              <a:rPr lang="en-GB" dirty="0"/>
              <a:t>Output summary – as of March 2023</a:t>
            </a:r>
          </a:p>
        </p:txBody>
      </p:sp>
      <p:sp>
        <p:nvSpPr>
          <p:cNvPr id="3" name="Content Placeholder 2">
            <a:extLst>
              <a:ext uri="{FF2B5EF4-FFF2-40B4-BE49-F238E27FC236}">
                <a16:creationId xmlns:a16="http://schemas.microsoft.com/office/drawing/2014/main" id="{CC57A038-B5B7-4D74-98AE-078229CEFF6F}"/>
              </a:ext>
            </a:extLst>
          </p:cNvPr>
          <p:cNvSpPr>
            <a:spLocks noGrp="1"/>
          </p:cNvSpPr>
          <p:nvPr>
            <p:ph idx="1"/>
          </p:nvPr>
        </p:nvSpPr>
        <p:spPr>
          <a:xfrm>
            <a:off x="576197" y="1077239"/>
            <a:ext cx="10777603" cy="5912285"/>
          </a:xfrm>
        </p:spPr>
        <p:txBody>
          <a:bodyPr vert="horz" lIns="91440" tIns="45720" rIns="91440" bIns="45720" rtlCol="0" anchor="t">
            <a:normAutofit fontScale="47500" lnSpcReduction="20000"/>
          </a:bodyPr>
          <a:lstStyle/>
          <a:p>
            <a:pPr marL="342900" lvl="0" indent="-342900" algn="just">
              <a:lnSpc>
                <a:spcPct val="106000"/>
              </a:lnSpc>
              <a:buFont typeface="Symbol" panose="05050102010706020507" pitchFamily="18" charset="2"/>
              <a:buChar char=""/>
            </a:pPr>
            <a:r>
              <a:rPr lang="en-US" sz="2900" dirty="0">
                <a:effectLst/>
                <a:latin typeface="Calibri" panose="020F0502020204030204" pitchFamily="34" charset="0"/>
                <a:ea typeface="Calibri" panose="020F0502020204030204" pitchFamily="34" charset="0"/>
                <a:cs typeface="Arial" panose="020B0604020202020204" pitchFamily="34" charset="0"/>
              </a:rPr>
              <a:t>47 documents for final reporting (42 pdf, 3 excel files, 1 media package, 1 model package) </a:t>
            </a:r>
            <a:endParaRPr lang="en-GB" sz="2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6000"/>
              </a:lnSpc>
              <a:buFont typeface="Symbol" panose="05050102010706020507" pitchFamily="18" charset="2"/>
              <a:buChar char=""/>
            </a:pPr>
            <a:r>
              <a:rPr lang="en-US" sz="2900" dirty="0">
                <a:effectLst/>
                <a:latin typeface="Calibri" panose="020F0502020204030204" pitchFamily="34" charset="0"/>
                <a:ea typeface="Calibri" panose="020F0502020204030204" pitchFamily="34" charset="0"/>
                <a:cs typeface="Arial" panose="020B0604020202020204" pitchFamily="34" charset="0"/>
              </a:rPr>
              <a:t>6 newly developed (pre-)core indicators for biodiversity, marine litter and underwater noise (2 harbour porpoise; 1 coastal fish size; 2 underwater noise; 1 beach litter)</a:t>
            </a:r>
            <a:endParaRPr lang="en-GB" sz="2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6000"/>
              </a:lnSpc>
              <a:buFont typeface="Symbol" panose="05050102010706020507" pitchFamily="18" charset="2"/>
              <a:buChar char=""/>
            </a:pPr>
            <a:r>
              <a:rPr lang="en-US" sz="2900" dirty="0">
                <a:effectLst/>
                <a:latin typeface="Calibri" panose="020F0502020204030204" pitchFamily="34" charset="0"/>
                <a:ea typeface="Calibri" panose="020F0502020204030204" pitchFamily="34" charset="0"/>
                <a:cs typeface="Arial" panose="020B0604020202020204" pitchFamily="34" charset="0"/>
              </a:rPr>
              <a:t>2 approved monitoring guidelines for microlitter (sea bed and water column) </a:t>
            </a:r>
            <a:endParaRPr lang="en-GB" sz="2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6000"/>
              </a:lnSpc>
              <a:buFont typeface="Symbol" panose="05050102010706020507" pitchFamily="18" charset="2"/>
              <a:buChar char=""/>
            </a:pPr>
            <a:r>
              <a:rPr lang="en-US" sz="2900" dirty="0">
                <a:effectLst/>
                <a:latin typeface="Calibri" panose="020F0502020204030204" pitchFamily="34" charset="0"/>
                <a:ea typeface="Calibri" panose="020F0502020204030204" pitchFamily="34" charset="0"/>
                <a:cs typeface="Arial" panose="020B0604020202020204" pitchFamily="34" charset="0"/>
              </a:rPr>
              <a:t>5 further advanced indicators (1 bycatch; 2 coastal fish (species and groups); 1 zooplankton; 1 phytoplankton)</a:t>
            </a:r>
            <a:endParaRPr lang="en-GB" sz="2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6000"/>
              </a:lnSpc>
              <a:buFont typeface="Symbol" panose="05050102010706020507" pitchFamily="18" charset="2"/>
              <a:buChar char=""/>
            </a:pPr>
            <a:r>
              <a:rPr lang="en-US" sz="2900" dirty="0">
                <a:effectLst/>
                <a:latin typeface="Calibri" panose="020F0502020204030204" pitchFamily="34" charset="0"/>
                <a:ea typeface="Calibri" panose="020F0502020204030204" pitchFamily="34" charset="0"/>
                <a:cs typeface="Arial" panose="020B0604020202020204" pitchFamily="34" charset="0"/>
              </a:rPr>
              <a:t>New developed </a:t>
            </a:r>
            <a:r>
              <a:rPr lang="en-GB" sz="29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indicator website</a:t>
            </a:r>
            <a:endParaRPr lang="en-GB" sz="2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6000"/>
              </a:lnSpc>
              <a:buFont typeface="Symbol" panose="05050102010706020507" pitchFamily="18" charset="2"/>
              <a:buChar char=""/>
            </a:pPr>
            <a:r>
              <a:rPr lang="en-US" sz="2900" dirty="0">
                <a:effectLst/>
                <a:latin typeface="Calibri" panose="020F0502020204030204" pitchFamily="34" charset="0"/>
                <a:ea typeface="Calibri" panose="020F0502020204030204" pitchFamily="34" charset="0"/>
                <a:cs typeface="Arial" panose="020B0604020202020204" pitchFamily="34" charset="0"/>
              </a:rPr>
              <a:t>Test cases for food webs and pelagic habitats in the Baltic Sea (first time)</a:t>
            </a:r>
            <a:endParaRPr lang="en-GB" sz="2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6000"/>
              </a:lnSpc>
              <a:buFont typeface="Symbol" panose="05050102010706020507" pitchFamily="18" charset="2"/>
              <a:buChar char=""/>
            </a:pPr>
            <a:r>
              <a:rPr lang="en-US" sz="2900" dirty="0">
                <a:effectLst/>
                <a:latin typeface="Calibri" panose="020F0502020204030204" pitchFamily="34" charset="0"/>
                <a:ea typeface="Calibri" panose="020F0502020204030204" pitchFamily="34" charset="0"/>
                <a:cs typeface="Arial" panose="020B0604020202020204" pitchFamily="34" charset="0"/>
              </a:rPr>
              <a:t>Improved methodology for various indicators, BEAT, economic and social analyses</a:t>
            </a:r>
            <a:endParaRPr lang="en-GB" sz="2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6000"/>
              </a:lnSpc>
              <a:buFont typeface="Symbol" panose="05050102010706020507" pitchFamily="18" charset="2"/>
              <a:buChar char=""/>
            </a:pPr>
            <a:r>
              <a:rPr lang="en-US" sz="2900" dirty="0">
                <a:effectLst/>
                <a:latin typeface="Calibri" panose="020F0502020204030204" pitchFamily="34" charset="0"/>
                <a:ea typeface="Calibri" panose="020F0502020204030204" pitchFamily="34" charset="0"/>
                <a:cs typeface="Arial" panose="020B0604020202020204" pitchFamily="34" charset="0"/>
              </a:rPr>
              <a:t>Input to various chapters of the HOLAS 3 thematic assessment reports for </a:t>
            </a:r>
            <a:r>
              <a:rPr lang="en-US" sz="29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ESA</a:t>
            </a:r>
            <a:r>
              <a:rPr lang="en-US" sz="2900" dirty="0">
                <a:effectLst/>
                <a:latin typeface="Calibri" panose="020F0502020204030204" pitchFamily="34" charset="0"/>
                <a:ea typeface="Calibri" panose="020F0502020204030204" pitchFamily="34" charset="0"/>
                <a:cs typeface="Arial" panose="020B0604020202020204" pitchFamily="34" charset="0"/>
              </a:rPr>
              <a:t>, </a:t>
            </a:r>
            <a:r>
              <a:rPr lang="en-US" sz="29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5"/>
              </a:rPr>
              <a:t>biodiversity</a:t>
            </a:r>
            <a:r>
              <a:rPr lang="en-US" sz="2900" dirty="0">
                <a:effectLst/>
                <a:latin typeface="Calibri" panose="020F0502020204030204" pitchFamily="34" charset="0"/>
                <a:ea typeface="Calibri" panose="020F0502020204030204" pitchFamily="34" charset="0"/>
                <a:cs typeface="Arial" panose="020B0604020202020204" pitchFamily="34" charset="0"/>
              </a:rPr>
              <a:t>, and </a:t>
            </a:r>
            <a:r>
              <a:rPr lang="en-US" sz="29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6"/>
              </a:rPr>
              <a:t>pollution</a:t>
            </a:r>
            <a:endParaRPr lang="en-GB" sz="2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6000"/>
              </a:lnSpc>
              <a:buFont typeface="Symbol" panose="05050102010706020507" pitchFamily="18" charset="2"/>
              <a:buChar char=""/>
            </a:pPr>
            <a:r>
              <a:rPr lang="en-US" sz="2900" dirty="0">
                <a:effectLst/>
                <a:latin typeface="Calibri" panose="020F0502020204030204" pitchFamily="34" charset="0"/>
                <a:ea typeface="Calibri" panose="020F0502020204030204" pitchFamily="34" charset="0"/>
                <a:cs typeface="Arial" panose="020B0604020202020204" pitchFamily="34" charset="0"/>
              </a:rPr>
              <a:t>1 new expert group at HELCOM (EG FOODWEB)</a:t>
            </a:r>
            <a:endParaRPr lang="en-GB" sz="2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6000"/>
              </a:lnSpc>
              <a:buFont typeface="Symbol" panose="05050102010706020507" pitchFamily="18" charset="2"/>
              <a:buChar char=""/>
            </a:pPr>
            <a:r>
              <a:rPr lang="en-US" sz="2900" dirty="0">
                <a:effectLst/>
                <a:latin typeface="Calibri" panose="020F0502020204030204" pitchFamily="34" charset="0"/>
                <a:ea typeface="Calibri" panose="020F0502020204030204" pitchFamily="34" charset="0"/>
                <a:cs typeface="Arial" panose="020B0604020202020204" pitchFamily="34" charset="0"/>
              </a:rPr>
              <a:t>Bonus output: Socioeconomic assessment of the Baltic Sea marine ecosystem services for assessing well-being impacts of marine protection and management policies (Pakalniete et al. 2023)</a:t>
            </a:r>
            <a:endParaRPr lang="en-GB" sz="2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6000"/>
              </a:lnSpc>
              <a:buFont typeface="Symbol" panose="05050102010706020507" pitchFamily="18" charset="2"/>
              <a:buChar char=""/>
            </a:pPr>
            <a:r>
              <a:rPr lang="en-US" sz="2900" dirty="0">
                <a:effectLst/>
                <a:latin typeface="Calibri" panose="020F0502020204030204" pitchFamily="34" charset="0"/>
                <a:ea typeface="Calibri" panose="020F0502020204030204" pitchFamily="34" charset="0"/>
                <a:cs typeface="Arial" panose="020B0604020202020204" pitchFamily="34" charset="0"/>
              </a:rPr>
              <a:t>6 project videos (2 on HELCOM BLUES; 3 on central themes (i.e. indicators, ESA, and holistic assessments); 1 final project video) </a:t>
            </a:r>
            <a:endParaRPr lang="en-GB" sz="2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6000"/>
              </a:lnSpc>
              <a:buFont typeface="Symbol" panose="05050102010706020507" pitchFamily="18" charset="2"/>
              <a:buChar char=""/>
            </a:pPr>
            <a:r>
              <a:rPr lang="en-US" sz="29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7"/>
              </a:rPr>
              <a:t>Project website</a:t>
            </a:r>
            <a:r>
              <a:rPr lang="en-US" sz="2900" dirty="0">
                <a:effectLst/>
                <a:latin typeface="Calibri" panose="020F0502020204030204" pitchFamily="34" charset="0"/>
                <a:ea typeface="Calibri" panose="020F0502020204030204" pitchFamily="34" charset="0"/>
                <a:cs typeface="Arial" panose="020B0604020202020204" pitchFamily="34" charset="0"/>
              </a:rPr>
              <a:t> with all material (project overview on activities and partners; videos; media pack; brochure; interviews; news; final conference material)</a:t>
            </a:r>
            <a:endParaRPr lang="en-GB" sz="2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6000"/>
              </a:lnSpc>
              <a:buFont typeface="Symbol" panose="05050102010706020507" pitchFamily="18" charset="2"/>
              <a:buChar char=""/>
            </a:pPr>
            <a:r>
              <a:rPr lang="en-US" sz="2900" dirty="0">
                <a:effectLst/>
                <a:latin typeface="Calibri" panose="020F0502020204030204" pitchFamily="34" charset="0"/>
                <a:ea typeface="Calibri" panose="020F0502020204030204" pitchFamily="34" charset="0"/>
                <a:cs typeface="Arial" panose="020B0604020202020204" pitchFamily="34" charset="0"/>
              </a:rPr>
              <a:t>Several dozen of workshops/meetings/IC sessions to give input, guide and approve the process</a:t>
            </a:r>
            <a:endParaRPr lang="en-GB" sz="2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6000"/>
              </a:lnSpc>
              <a:buFont typeface="Symbol" panose="05050102010706020507" pitchFamily="18" charset="2"/>
              <a:buChar char=""/>
            </a:pPr>
            <a:r>
              <a:rPr lang="en-US" sz="2900" dirty="0">
                <a:effectLst/>
                <a:latin typeface="Calibri" panose="020F0502020204030204" pitchFamily="34" charset="0"/>
                <a:ea typeface="Calibri" panose="020F0502020204030204" pitchFamily="34" charset="0"/>
                <a:cs typeface="Arial" panose="020B0604020202020204" pitchFamily="34" charset="0"/>
              </a:rPr>
              <a:t>Scientific publications (3 published, 3 manuscripts, many more in preparation)</a:t>
            </a:r>
            <a:endParaRPr lang="en-GB" sz="2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6000"/>
              </a:lnSpc>
              <a:buFont typeface="Symbol" panose="05050102010706020507" pitchFamily="18" charset="2"/>
              <a:buChar char=""/>
            </a:pPr>
            <a:r>
              <a:rPr lang="en-US" sz="2900" dirty="0">
                <a:effectLst/>
                <a:latin typeface="Calibri" panose="020F0502020204030204" pitchFamily="34" charset="0"/>
                <a:ea typeface="Calibri" panose="020F0502020204030204" pitchFamily="34" charset="0"/>
                <a:cs typeface="Arial" panose="020B0604020202020204" pitchFamily="34" charset="0"/>
              </a:rPr>
              <a:t>Coding done (e.g. on BEAT and SOM) </a:t>
            </a:r>
            <a:endParaRPr lang="en-GB" sz="2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6000"/>
              </a:lnSpc>
              <a:buFont typeface="Symbol" panose="05050102010706020507" pitchFamily="18" charset="2"/>
              <a:buChar char=""/>
            </a:pPr>
            <a:r>
              <a:rPr lang="en-US" sz="2900" dirty="0">
                <a:effectLst/>
                <a:latin typeface="Calibri" panose="020F0502020204030204" pitchFamily="34" charset="0"/>
                <a:ea typeface="Calibri" panose="020F0502020204030204" pitchFamily="34" charset="0"/>
                <a:cs typeface="Arial" panose="020B0604020202020204" pitchFamily="34" charset="0"/>
              </a:rPr>
              <a:t>Data flows/reporting improved </a:t>
            </a:r>
            <a:endParaRPr lang="en-GB" sz="2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6000"/>
              </a:lnSpc>
              <a:spcAft>
                <a:spcPts val="800"/>
              </a:spcAft>
              <a:buFont typeface="Symbol" panose="05050102010706020507" pitchFamily="18" charset="2"/>
              <a:buChar char=""/>
            </a:pPr>
            <a:r>
              <a:rPr lang="en-US" sz="2900" dirty="0">
                <a:effectLst/>
                <a:latin typeface="Calibri" panose="020F0502020204030204" pitchFamily="34" charset="0"/>
                <a:ea typeface="Calibri" panose="020F0502020204030204" pitchFamily="34" charset="0"/>
                <a:cs typeface="Arial" panose="020B0604020202020204" pitchFamily="34" charset="0"/>
              </a:rPr>
              <a:t>Sharing knowledge with regional and European colleagues, e.g. via sister projects and TG groups (and various other meetings)</a:t>
            </a:r>
            <a:endParaRPr lang="en-GB" dirty="0"/>
          </a:p>
        </p:txBody>
      </p:sp>
    </p:spTree>
    <p:extLst>
      <p:ext uri="{BB962C8B-B14F-4D97-AF65-F5344CB8AC3E}">
        <p14:creationId xmlns:p14="http://schemas.microsoft.com/office/powerpoint/2010/main" val="20178769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85190-E1C6-4816-B062-AE53C7735E79}"/>
              </a:ext>
            </a:extLst>
          </p:cNvPr>
          <p:cNvSpPr>
            <a:spLocks noGrp="1"/>
          </p:cNvSpPr>
          <p:nvPr>
            <p:ph type="title"/>
          </p:nvPr>
        </p:nvSpPr>
        <p:spPr/>
        <p:txBody>
          <a:bodyPr/>
          <a:lstStyle/>
          <a:p>
            <a:r>
              <a:rPr lang="fi-FI" dirty="0"/>
              <a:t>Thank you very much for your interest and support!</a:t>
            </a:r>
            <a:endParaRPr lang="en-GB" dirty="0"/>
          </a:p>
        </p:txBody>
      </p:sp>
      <p:pic>
        <p:nvPicPr>
          <p:cNvPr id="2050" name="Picture 2" descr="HELCOM">
            <a:extLst>
              <a:ext uri="{FF2B5EF4-FFF2-40B4-BE49-F238E27FC236}">
                <a16:creationId xmlns:a16="http://schemas.microsoft.com/office/drawing/2014/main" id="{D9F5A44F-4381-4393-A6C0-1AAF6564DE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17822" y="4959808"/>
            <a:ext cx="1876425" cy="18288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839983D3-FDFA-2A57-8D9C-FE6F45DECC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435" y="2074127"/>
            <a:ext cx="7611467" cy="2636062"/>
          </a:xfrm>
          <a:prstGeom prst="rect">
            <a:avLst/>
          </a:prstGeom>
        </p:spPr>
      </p:pic>
      <p:sp>
        <p:nvSpPr>
          <p:cNvPr id="6" name="Content Placeholder 2">
            <a:extLst>
              <a:ext uri="{FF2B5EF4-FFF2-40B4-BE49-F238E27FC236}">
                <a16:creationId xmlns:a16="http://schemas.microsoft.com/office/drawing/2014/main" id="{E3A6C7A8-C9E4-C664-D255-BAE5C3D9D3FB}"/>
              </a:ext>
            </a:extLst>
          </p:cNvPr>
          <p:cNvSpPr>
            <a:spLocks noGrp="1"/>
          </p:cNvSpPr>
          <p:nvPr>
            <p:ph idx="1"/>
          </p:nvPr>
        </p:nvSpPr>
        <p:spPr>
          <a:xfrm>
            <a:off x="640435" y="5744676"/>
            <a:ext cx="10515600" cy="1068716"/>
          </a:xfrm>
        </p:spPr>
        <p:txBody>
          <a:bodyPr vert="horz" lIns="91440" tIns="45720" rIns="91440" bIns="45720" rtlCol="0" anchor="t">
            <a:normAutofit/>
          </a:bodyPr>
          <a:lstStyle/>
          <a:p>
            <a:pPr marL="0" indent="0">
              <a:buNone/>
            </a:pPr>
            <a:r>
              <a:rPr lang="en-GB" sz="2000" u="sng" dirty="0"/>
              <a:t>Contacts at HELCOM:</a:t>
            </a:r>
          </a:p>
          <a:p>
            <a:pPr marL="0" indent="0">
              <a:buNone/>
            </a:pPr>
            <a:r>
              <a:rPr lang="en-GB" sz="2000" dirty="0"/>
              <a:t>Project manager: Jannica Haldin 		Project coordinator: Jana Wolf</a:t>
            </a:r>
          </a:p>
          <a:p>
            <a:endParaRPr lang="en-GB" dirty="0"/>
          </a:p>
          <a:p>
            <a:endParaRPr lang="en-GB" dirty="0"/>
          </a:p>
        </p:txBody>
      </p:sp>
    </p:spTree>
    <p:extLst>
      <p:ext uri="{BB962C8B-B14F-4D97-AF65-F5344CB8AC3E}">
        <p14:creationId xmlns:p14="http://schemas.microsoft.com/office/powerpoint/2010/main" val="2462670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2F969-BA1A-4EB7-8523-92F66D6634BE}"/>
              </a:ext>
            </a:extLst>
          </p:cNvPr>
          <p:cNvSpPr>
            <a:spLocks noGrp="1"/>
          </p:cNvSpPr>
          <p:nvPr>
            <p:ph type="title"/>
          </p:nvPr>
        </p:nvSpPr>
        <p:spPr/>
        <p:txBody>
          <a:bodyPr/>
          <a:lstStyle/>
          <a:p>
            <a:r>
              <a:rPr lang="sv-FI" dirty="0"/>
              <a:t>Project Consortium</a:t>
            </a:r>
            <a:endParaRPr lang="en-GB" sz="3600" dirty="0"/>
          </a:p>
        </p:txBody>
      </p:sp>
      <p:sp>
        <p:nvSpPr>
          <p:cNvPr id="8" name="Text Placeholder 7">
            <a:extLst>
              <a:ext uri="{FF2B5EF4-FFF2-40B4-BE49-F238E27FC236}">
                <a16:creationId xmlns:a16="http://schemas.microsoft.com/office/drawing/2014/main" id="{6BDB6F79-5AC1-4501-8EF7-EEABFA19029B}"/>
              </a:ext>
            </a:extLst>
          </p:cNvPr>
          <p:cNvSpPr>
            <a:spLocks noGrp="1"/>
          </p:cNvSpPr>
          <p:nvPr>
            <p:ph type="body" idx="1"/>
          </p:nvPr>
        </p:nvSpPr>
        <p:spPr>
          <a:xfrm>
            <a:off x="839788" y="1681163"/>
            <a:ext cx="5157787" cy="471022"/>
          </a:xfrm>
        </p:spPr>
        <p:txBody>
          <a:bodyPr/>
          <a:lstStyle/>
          <a:p>
            <a:r>
              <a:rPr lang="sv-FI"/>
              <a:t>Project Partners</a:t>
            </a:r>
            <a:endParaRPr lang="en-GB"/>
          </a:p>
        </p:txBody>
      </p:sp>
      <p:graphicFrame>
        <p:nvGraphicFramePr>
          <p:cNvPr id="12" name="Content Placeholder 11">
            <a:extLst>
              <a:ext uri="{FF2B5EF4-FFF2-40B4-BE49-F238E27FC236}">
                <a16:creationId xmlns:a16="http://schemas.microsoft.com/office/drawing/2014/main" id="{6D08749B-77CF-41E6-9BC5-6A0B0C794AA8}"/>
              </a:ext>
            </a:extLst>
          </p:cNvPr>
          <p:cNvGraphicFramePr>
            <a:graphicFrameLocks noGrp="1"/>
          </p:cNvGraphicFramePr>
          <p:nvPr>
            <p:ph sz="half" idx="2"/>
            <p:extLst>
              <p:ext uri="{D42A27DB-BD31-4B8C-83A1-F6EECF244321}">
                <p14:modId xmlns:p14="http://schemas.microsoft.com/office/powerpoint/2010/main" val="364188958"/>
              </p:ext>
            </p:extLst>
          </p:nvPr>
        </p:nvGraphicFramePr>
        <p:xfrm>
          <a:off x="836611" y="2382114"/>
          <a:ext cx="5183187" cy="3834459"/>
        </p:xfrm>
        <a:graphic>
          <a:graphicData uri="http://schemas.openxmlformats.org/drawingml/2006/table">
            <a:tbl>
              <a:tblPr>
                <a:tableStyleId>{9D7B26C5-4107-4FEC-AEDC-1716B250A1EF}</a:tableStyleId>
              </a:tblPr>
              <a:tblGrid>
                <a:gridCol w="869526">
                  <a:extLst>
                    <a:ext uri="{9D8B030D-6E8A-4147-A177-3AD203B41FA5}">
                      <a16:colId xmlns:a16="http://schemas.microsoft.com/office/drawing/2014/main" val="3487481287"/>
                    </a:ext>
                  </a:extLst>
                </a:gridCol>
                <a:gridCol w="4018406">
                  <a:extLst>
                    <a:ext uri="{9D8B030D-6E8A-4147-A177-3AD203B41FA5}">
                      <a16:colId xmlns:a16="http://schemas.microsoft.com/office/drawing/2014/main" val="3645407543"/>
                    </a:ext>
                  </a:extLst>
                </a:gridCol>
                <a:gridCol w="295255">
                  <a:extLst>
                    <a:ext uri="{9D8B030D-6E8A-4147-A177-3AD203B41FA5}">
                      <a16:colId xmlns:a16="http://schemas.microsoft.com/office/drawing/2014/main" val="241569920"/>
                    </a:ext>
                  </a:extLst>
                </a:gridCol>
              </a:tblGrid>
              <a:tr h="250347">
                <a:tc>
                  <a:txBody>
                    <a:bodyPr/>
                    <a:lstStyle/>
                    <a:p>
                      <a:pPr algn="l" rtl="0" fontAlgn="base"/>
                      <a:r>
                        <a:rPr lang="en-GB" sz="1100">
                          <a:effectLst/>
                        </a:rPr>
                        <a:t>Abbreviation </a:t>
                      </a:r>
                      <a:endParaRPr lang="en-GB" sz="1100" b="1" i="0">
                        <a:effectLst/>
                      </a:endParaRPr>
                    </a:p>
                  </a:txBody>
                  <a:tcPr marL="38515" marR="38515" marT="19257" marB="19257" anchor="b"/>
                </a:tc>
                <a:tc>
                  <a:txBody>
                    <a:bodyPr/>
                    <a:lstStyle/>
                    <a:p>
                      <a:pPr algn="l" rtl="0" fontAlgn="base"/>
                      <a:r>
                        <a:rPr lang="en-GB" sz="1100">
                          <a:effectLst/>
                        </a:rPr>
                        <a:t>Full name </a:t>
                      </a:r>
                      <a:endParaRPr lang="en-GB" sz="1100" b="1" i="0">
                        <a:effectLst/>
                      </a:endParaRPr>
                    </a:p>
                  </a:txBody>
                  <a:tcPr marL="38515" marR="38515" marT="19257" marB="19257" anchor="b"/>
                </a:tc>
                <a:tc>
                  <a:txBody>
                    <a:bodyPr/>
                    <a:lstStyle/>
                    <a:p>
                      <a:pPr algn="l" rtl="0" fontAlgn="base"/>
                      <a:endParaRPr lang="en-GB" sz="1100" b="1" i="0" dirty="0">
                        <a:solidFill>
                          <a:srgbClr val="000000"/>
                        </a:solidFill>
                        <a:effectLst/>
                        <a:latin typeface="Calibri" panose="020F0502020204030204" pitchFamily="34" charset="0"/>
                      </a:endParaRPr>
                    </a:p>
                  </a:txBody>
                  <a:tcPr marL="38515" marR="38515" marT="19257" marB="19257" anchor="b"/>
                </a:tc>
                <a:extLst>
                  <a:ext uri="{0D108BD9-81ED-4DB2-BD59-A6C34878D82A}">
                    <a16:rowId xmlns:a16="http://schemas.microsoft.com/office/drawing/2014/main" val="2452621552"/>
                  </a:ext>
                </a:extLst>
              </a:tr>
              <a:tr h="250347">
                <a:tc>
                  <a:txBody>
                    <a:bodyPr/>
                    <a:lstStyle/>
                    <a:p>
                      <a:pPr algn="l" rtl="0" fontAlgn="base"/>
                      <a:r>
                        <a:rPr lang="en-GB" sz="1100">
                          <a:effectLst/>
                        </a:rPr>
                        <a:t>AAPC </a:t>
                      </a:r>
                      <a:endParaRPr lang="en-GB" sz="1100" b="0" i="0">
                        <a:effectLst/>
                      </a:endParaRPr>
                    </a:p>
                  </a:txBody>
                  <a:tcPr marL="38515" marR="38515" marT="19257" marB="19257" anchor="b"/>
                </a:tc>
                <a:tc>
                  <a:txBody>
                    <a:bodyPr/>
                    <a:lstStyle/>
                    <a:p>
                      <a:pPr algn="l" rtl="0" fontAlgn="base"/>
                      <a:r>
                        <a:rPr lang="en-GB" sz="1100" err="1">
                          <a:effectLst/>
                        </a:rPr>
                        <a:t>Center</a:t>
                      </a:r>
                      <a:r>
                        <a:rPr lang="en-GB" sz="1100">
                          <a:effectLst/>
                        </a:rPr>
                        <a:t> for Environmental Policy </a:t>
                      </a:r>
                      <a:endParaRPr lang="en-GB" sz="1100" b="0" i="0">
                        <a:effectLst/>
                      </a:endParaRPr>
                    </a:p>
                  </a:txBody>
                  <a:tcPr marL="38515" marR="38515" marT="19257" marB="19257" anchor="b"/>
                </a:tc>
                <a:tc>
                  <a:txBody>
                    <a:bodyPr/>
                    <a:lstStyle/>
                    <a:p>
                      <a:pPr algn="l" rtl="0" fontAlgn="base"/>
                      <a:r>
                        <a:rPr lang="en-GB" sz="1100">
                          <a:effectLst/>
                        </a:rPr>
                        <a:t>LT </a:t>
                      </a:r>
                      <a:endParaRPr lang="en-GB" sz="1100" b="0" i="0">
                        <a:effectLst/>
                      </a:endParaRPr>
                    </a:p>
                  </a:txBody>
                  <a:tcPr marL="38515" marR="38515" marT="19257" marB="19257" anchor="b"/>
                </a:tc>
                <a:extLst>
                  <a:ext uri="{0D108BD9-81ED-4DB2-BD59-A6C34878D82A}">
                    <a16:rowId xmlns:a16="http://schemas.microsoft.com/office/drawing/2014/main" val="1956798439"/>
                  </a:ext>
                </a:extLst>
              </a:tr>
              <a:tr h="179736">
                <a:tc>
                  <a:txBody>
                    <a:bodyPr/>
                    <a:lstStyle/>
                    <a:p>
                      <a:pPr algn="l" rtl="0" fontAlgn="base"/>
                      <a:r>
                        <a:rPr lang="en-GB" sz="1100">
                          <a:effectLst/>
                        </a:rPr>
                        <a:t>HELCOM </a:t>
                      </a:r>
                      <a:endParaRPr lang="en-GB" sz="1100" b="0" i="0">
                        <a:effectLst/>
                      </a:endParaRPr>
                    </a:p>
                  </a:txBody>
                  <a:tcPr marL="38515" marR="38515" marT="19257" marB="19257" anchor="b"/>
                </a:tc>
                <a:tc>
                  <a:txBody>
                    <a:bodyPr/>
                    <a:lstStyle/>
                    <a:p>
                      <a:pPr algn="l" rtl="0" fontAlgn="base"/>
                      <a:r>
                        <a:rPr lang="en-GB" sz="1100">
                          <a:effectLst/>
                        </a:rPr>
                        <a:t>Helsinki Commission </a:t>
                      </a:r>
                      <a:endParaRPr lang="en-GB" sz="1100" b="0" i="0">
                        <a:effectLst/>
                      </a:endParaRPr>
                    </a:p>
                  </a:txBody>
                  <a:tcPr marL="38515" marR="38515" marT="19257" marB="19257" anchor="b"/>
                </a:tc>
                <a:tc>
                  <a:txBody>
                    <a:bodyPr/>
                    <a:lstStyle/>
                    <a:p>
                      <a:pPr algn="l" rtl="0" fontAlgn="base"/>
                      <a:r>
                        <a:rPr lang="en-GB" sz="1100">
                          <a:effectLst/>
                        </a:rPr>
                        <a:t>- </a:t>
                      </a:r>
                      <a:endParaRPr lang="en-GB" sz="1100" b="0" i="0">
                        <a:effectLst/>
                      </a:endParaRPr>
                    </a:p>
                  </a:txBody>
                  <a:tcPr marL="38515" marR="38515" marT="19257" marB="19257" anchor="b"/>
                </a:tc>
                <a:extLst>
                  <a:ext uri="{0D108BD9-81ED-4DB2-BD59-A6C34878D82A}">
                    <a16:rowId xmlns:a16="http://schemas.microsoft.com/office/drawing/2014/main" val="2648432729"/>
                  </a:ext>
                </a:extLst>
              </a:tr>
              <a:tr h="250347">
                <a:tc>
                  <a:txBody>
                    <a:bodyPr/>
                    <a:lstStyle/>
                    <a:p>
                      <a:pPr algn="l" rtl="0" fontAlgn="base"/>
                      <a:r>
                        <a:rPr lang="en-GB" sz="1100">
                          <a:effectLst/>
                        </a:rPr>
                        <a:t>IfW </a:t>
                      </a:r>
                      <a:endParaRPr lang="en-GB" sz="1100" b="0" i="0">
                        <a:effectLst/>
                      </a:endParaRPr>
                    </a:p>
                  </a:txBody>
                  <a:tcPr marL="38515" marR="38515" marT="19257" marB="19257" anchor="b"/>
                </a:tc>
                <a:tc>
                  <a:txBody>
                    <a:bodyPr/>
                    <a:lstStyle/>
                    <a:p>
                      <a:pPr algn="l" rtl="0" fontAlgn="base"/>
                      <a:r>
                        <a:rPr lang="en-GB" sz="1100">
                          <a:effectLst/>
                        </a:rPr>
                        <a:t>Kiel Institute for the World Economy </a:t>
                      </a:r>
                      <a:endParaRPr lang="en-GB" sz="1100" b="0" i="0">
                        <a:effectLst/>
                      </a:endParaRPr>
                    </a:p>
                  </a:txBody>
                  <a:tcPr marL="38515" marR="38515" marT="19257" marB="19257" anchor="b"/>
                </a:tc>
                <a:tc>
                  <a:txBody>
                    <a:bodyPr/>
                    <a:lstStyle/>
                    <a:p>
                      <a:pPr algn="l" rtl="0" fontAlgn="base"/>
                      <a:r>
                        <a:rPr lang="en-GB" sz="1100">
                          <a:effectLst/>
                        </a:rPr>
                        <a:t>DE </a:t>
                      </a:r>
                      <a:endParaRPr lang="en-GB" sz="1100" b="0" i="0">
                        <a:effectLst/>
                      </a:endParaRPr>
                    </a:p>
                  </a:txBody>
                  <a:tcPr marL="38515" marR="38515" marT="19257" marB="19257" anchor="b"/>
                </a:tc>
                <a:extLst>
                  <a:ext uri="{0D108BD9-81ED-4DB2-BD59-A6C34878D82A}">
                    <a16:rowId xmlns:a16="http://schemas.microsoft.com/office/drawing/2014/main" val="3701960920"/>
                  </a:ext>
                </a:extLst>
              </a:tr>
              <a:tr h="250347">
                <a:tc>
                  <a:txBody>
                    <a:bodyPr/>
                    <a:lstStyle/>
                    <a:p>
                      <a:pPr algn="l" rtl="0" fontAlgn="base"/>
                      <a:r>
                        <a:rPr lang="en-GB" sz="1100">
                          <a:effectLst/>
                        </a:rPr>
                        <a:t>LIAE </a:t>
                      </a:r>
                      <a:endParaRPr lang="en-GB" sz="1100" b="0" i="0">
                        <a:effectLst/>
                      </a:endParaRPr>
                    </a:p>
                  </a:txBody>
                  <a:tcPr marL="38515" marR="38515" marT="19257" marB="19257" anchor="b"/>
                </a:tc>
                <a:tc>
                  <a:txBody>
                    <a:bodyPr/>
                    <a:lstStyle/>
                    <a:p>
                      <a:pPr algn="l" rtl="0" fontAlgn="base"/>
                      <a:r>
                        <a:rPr lang="en-GB" sz="1100">
                          <a:effectLst/>
                        </a:rPr>
                        <a:t>Latvian Institute of Aquatic Ecology </a:t>
                      </a:r>
                      <a:endParaRPr lang="en-GB" sz="1100" b="0" i="0">
                        <a:effectLst/>
                      </a:endParaRPr>
                    </a:p>
                  </a:txBody>
                  <a:tcPr marL="38515" marR="38515" marT="19257" marB="19257" anchor="b"/>
                </a:tc>
                <a:tc>
                  <a:txBody>
                    <a:bodyPr/>
                    <a:lstStyle/>
                    <a:p>
                      <a:pPr algn="l" rtl="0" fontAlgn="base"/>
                      <a:r>
                        <a:rPr lang="en-GB" sz="1100">
                          <a:effectLst/>
                        </a:rPr>
                        <a:t>LV </a:t>
                      </a:r>
                      <a:endParaRPr lang="en-GB" sz="1100" b="0" i="0">
                        <a:effectLst/>
                      </a:endParaRPr>
                    </a:p>
                  </a:txBody>
                  <a:tcPr marL="38515" marR="38515" marT="19257" marB="19257" anchor="b"/>
                </a:tc>
                <a:extLst>
                  <a:ext uri="{0D108BD9-81ED-4DB2-BD59-A6C34878D82A}">
                    <a16:rowId xmlns:a16="http://schemas.microsoft.com/office/drawing/2014/main" val="4143835724"/>
                  </a:ext>
                </a:extLst>
              </a:tr>
              <a:tr h="250347">
                <a:tc>
                  <a:txBody>
                    <a:bodyPr/>
                    <a:lstStyle/>
                    <a:p>
                      <a:pPr algn="l" rtl="0" fontAlgn="base"/>
                      <a:r>
                        <a:rPr lang="en-GB" sz="1100">
                          <a:effectLst/>
                        </a:rPr>
                        <a:t>LUKE </a:t>
                      </a:r>
                      <a:endParaRPr lang="en-GB" sz="1100" b="0" i="0">
                        <a:effectLst/>
                      </a:endParaRPr>
                    </a:p>
                  </a:txBody>
                  <a:tcPr marL="38515" marR="38515" marT="19257" marB="19257" anchor="b"/>
                </a:tc>
                <a:tc>
                  <a:txBody>
                    <a:bodyPr/>
                    <a:lstStyle/>
                    <a:p>
                      <a:pPr algn="l" rtl="0" fontAlgn="base"/>
                      <a:r>
                        <a:rPr lang="en-GB" sz="1100">
                          <a:effectLst/>
                        </a:rPr>
                        <a:t>Natural Resources Institute Finland </a:t>
                      </a:r>
                      <a:endParaRPr lang="en-GB" sz="1100" b="0" i="0">
                        <a:effectLst/>
                      </a:endParaRPr>
                    </a:p>
                  </a:txBody>
                  <a:tcPr marL="38515" marR="38515" marT="19257" marB="19257" anchor="b"/>
                </a:tc>
                <a:tc>
                  <a:txBody>
                    <a:bodyPr/>
                    <a:lstStyle/>
                    <a:p>
                      <a:pPr algn="l" rtl="0" fontAlgn="base"/>
                      <a:r>
                        <a:rPr lang="en-GB" sz="1100">
                          <a:effectLst/>
                        </a:rPr>
                        <a:t>FI </a:t>
                      </a:r>
                      <a:endParaRPr lang="en-GB" sz="1100" b="0" i="0">
                        <a:effectLst/>
                      </a:endParaRPr>
                    </a:p>
                  </a:txBody>
                  <a:tcPr marL="38515" marR="38515" marT="19257" marB="19257" anchor="b"/>
                </a:tc>
                <a:extLst>
                  <a:ext uri="{0D108BD9-81ED-4DB2-BD59-A6C34878D82A}">
                    <a16:rowId xmlns:a16="http://schemas.microsoft.com/office/drawing/2014/main" val="1455635842"/>
                  </a:ext>
                </a:extLst>
              </a:tr>
              <a:tr h="250347">
                <a:tc>
                  <a:txBody>
                    <a:bodyPr/>
                    <a:lstStyle/>
                    <a:p>
                      <a:pPr algn="l" rtl="0" fontAlgn="base"/>
                      <a:r>
                        <a:rPr lang="en-GB" sz="1100">
                          <a:effectLst/>
                        </a:rPr>
                        <a:t>SLU </a:t>
                      </a:r>
                      <a:endParaRPr lang="en-GB" sz="1100" b="0" i="0">
                        <a:effectLst/>
                      </a:endParaRPr>
                    </a:p>
                  </a:txBody>
                  <a:tcPr marL="38515" marR="38515" marT="19257" marB="19257" anchor="b"/>
                </a:tc>
                <a:tc>
                  <a:txBody>
                    <a:bodyPr/>
                    <a:lstStyle/>
                    <a:p>
                      <a:pPr algn="l" rtl="0" fontAlgn="base"/>
                      <a:r>
                        <a:rPr lang="en-GB" sz="1100">
                          <a:effectLst/>
                        </a:rPr>
                        <a:t>Swedish University of Agricultural Sciences </a:t>
                      </a:r>
                      <a:endParaRPr lang="en-GB" sz="1100" b="0" i="0">
                        <a:effectLst/>
                      </a:endParaRPr>
                    </a:p>
                  </a:txBody>
                  <a:tcPr marL="38515" marR="38515" marT="19257" marB="19257" anchor="b"/>
                </a:tc>
                <a:tc>
                  <a:txBody>
                    <a:bodyPr/>
                    <a:lstStyle/>
                    <a:p>
                      <a:pPr algn="l" rtl="0" fontAlgn="base"/>
                      <a:r>
                        <a:rPr lang="en-GB" sz="1100">
                          <a:effectLst/>
                        </a:rPr>
                        <a:t>SE </a:t>
                      </a:r>
                      <a:endParaRPr lang="en-GB" sz="1100" b="0" i="0">
                        <a:effectLst/>
                      </a:endParaRPr>
                    </a:p>
                  </a:txBody>
                  <a:tcPr marL="38515" marR="38515" marT="19257" marB="19257" anchor="b"/>
                </a:tc>
                <a:extLst>
                  <a:ext uri="{0D108BD9-81ED-4DB2-BD59-A6C34878D82A}">
                    <a16:rowId xmlns:a16="http://schemas.microsoft.com/office/drawing/2014/main" val="1121458794"/>
                  </a:ext>
                </a:extLst>
              </a:tr>
              <a:tr h="250347">
                <a:tc>
                  <a:txBody>
                    <a:bodyPr/>
                    <a:lstStyle/>
                    <a:p>
                      <a:pPr algn="l" rtl="0" fontAlgn="base"/>
                      <a:r>
                        <a:rPr lang="en-GB" sz="1100">
                          <a:effectLst/>
                        </a:rPr>
                        <a:t>SMHI </a:t>
                      </a:r>
                      <a:endParaRPr lang="en-GB" sz="1100" b="0" i="0">
                        <a:effectLst/>
                      </a:endParaRPr>
                    </a:p>
                  </a:txBody>
                  <a:tcPr marL="38515" marR="38515" marT="19257" marB="19257" anchor="b"/>
                </a:tc>
                <a:tc>
                  <a:txBody>
                    <a:bodyPr/>
                    <a:lstStyle/>
                    <a:p>
                      <a:pPr algn="l" rtl="0" fontAlgn="base"/>
                      <a:r>
                        <a:rPr lang="en-GB" sz="1100">
                          <a:effectLst/>
                        </a:rPr>
                        <a:t>Swedish Meteorological and Hydrological Institute </a:t>
                      </a:r>
                      <a:endParaRPr lang="en-GB" sz="1100" b="0" i="0">
                        <a:effectLst/>
                      </a:endParaRPr>
                    </a:p>
                  </a:txBody>
                  <a:tcPr marL="38515" marR="38515" marT="19257" marB="19257" anchor="b"/>
                </a:tc>
                <a:tc>
                  <a:txBody>
                    <a:bodyPr/>
                    <a:lstStyle/>
                    <a:p>
                      <a:pPr algn="l" rtl="0" fontAlgn="base"/>
                      <a:r>
                        <a:rPr lang="en-GB" sz="1100">
                          <a:effectLst/>
                        </a:rPr>
                        <a:t>SE </a:t>
                      </a:r>
                      <a:endParaRPr lang="en-GB" sz="1100" b="0" i="0">
                        <a:effectLst/>
                      </a:endParaRPr>
                    </a:p>
                  </a:txBody>
                  <a:tcPr marL="38515" marR="38515" marT="19257" marB="19257" anchor="b"/>
                </a:tc>
                <a:extLst>
                  <a:ext uri="{0D108BD9-81ED-4DB2-BD59-A6C34878D82A}">
                    <a16:rowId xmlns:a16="http://schemas.microsoft.com/office/drawing/2014/main" val="3327022828"/>
                  </a:ext>
                </a:extLst>
              </a:tr>
              <a:tr h="250347">
                <a:tc>
                  <a:txBody>
                    <a:bodyPr/>
                    <a:lstStyle/>
                    <a:p>
                      <a:pPr algn="l" rtl="0" fontAlgn="base"/>
                      <a:r>
                        <a:rPr lang="en-GB" sz="1100">
                          <a:effectLst/>
                        </a:rPr>
                        <a:t>SU </a:t>
                      </a:r>
                      <a:endParaRPr lang="en-GB" sz="1100" b="0" i="0">
                        <a:effectLst/>
                      </a:endParaRPr>
                    </a:p>
                  </a:txBody>
                  <a:tcPr marL="38515" marR="38515" marT="19257" marB="19257" anchor="b"/>
                </a:tc>
                <a:tc>
                  <a:txBody>
                    <a:bodyPr/>
                    <a:lstStyle/>
                    <a:p>
                      <a:pPr algn="l" rtl="0" fontAlgn="base"/>
                      <a:r>
                        <a:rPr lang="en-GB" sz="1100">
                          <a:effectLst/>
                        </a:rPr>
                        <a:t>Stockholm University </a:t>
                      </a:r>
                      <a:endParaRPr lang="en-GB" sz="1100" b="0" i="0">
                        <a:effectLst/>
                      </a:endParaRPr>
                    </a:p>
                  </a:txBody>
                  <a:tcPr marL="38515" marR="38515" marT="19257" marB="19257" anchor="b"/>
                </a:tc>
                <a:tc>
                  <a:txBody>
                    <a:bodyPr/>
                    <a:lstStyle/>
                    <a:p>
                      <a:pPr algn="l" rtl="0" fontAlgn="base"/>
                      <a:r>
                        <a:rPr lang="en-GB" sz="1100">
                          <a:effectLst/>
                        </a:rPr>
                        <a:t>SE </a:t>
                      </a:r>
                      <a:endParaRPr lang="en-GB" sz="1100" b="0" i="0">
                        <a:effectLst/>
                      </a:endParaRPr>
                    </a:p>
                  </a:txBody>
                  <a:tcPr marL="38515" marR="38515" marT="19257" marB="19257" anchor="b"/>
                </a:tc>
                <a:extLst>
                  <a:ext uri="{0D108BD9-81ED-4DB2-BD59-A6C34878D82A}">
                    <a16:rowId xmlns:a16="http://schemas.microsoft.com/office/drawing/2014/main" val="1429184203"/>
                  </a:ext>
                </a:extLst>
              </a:tr>
              <a:tr h="250347">
                <a:tc>
                  <a:txBody>
                    <a:bodyPr/>
                    <a:lstStyle/>
                    <a:p>
                      <a:pPr algn="l" rtl="0" fontAlgn="base"/>
                      <a:r>
                        <a:rPr lang="en-GB" sz="1100">
                          <a:effectLst/>
                        </a:rPr>
                        <a:t>SwAM </a:t>
                      </a:r>
                      <a:endParaRPr lang="en-GB" sz="1100" b="0" i="0">
                        <a:effectLst/>
                      </a:endParaRPr>
                    </a:p>
                  </a:txBody>
                  <a:tcPr marL="38515" marR="38515" marT="19257" marB="19257" anchor="b"/>
                </a:tc>
                <a:tc>
                  <a:txBody>
                    <a:bodyPr/>
                    <a:lstStyle/>
                    <a:p>
                      <a:pPr algn="l" rtl="0" fontAlgn="base"/>
                      <a:r>
                        <a:rPr lang="en-GB" sz="1100">
                          <a:effectLst/>
                        </a:rPr>
                        <a:t>Swedish Agency for Marine and Water Management </a:t>
                      </a:r>
                      <a:endParaRPr lang="en-GB" sz="1100" b="0" i="0">
                        <a:effectLst/>
                      </a:endParaRPr>
                    </a:p>
                  </a:txBody>
                  <a:tcPr marL="38515" marR="38515" marT="19257" marB="19257" anchor="b"/>
                </a:tc>
                <a:tc>
                  <a:txBody>
                    <a:bodyPr/>
                    <a:lstStyle/>
                    <a:p>
                      <a:pPr algn="l" rtl="0" fontAlgn="base"/>
                      <a:r>
                        <a:rPr lang="en-GB" sz="1100">
                          <a:effectLst/>
                        </a:rPr>
                        <a:t>SE </a:t>
                      </a:r>
                      <a:endParaRPr lang="en-GB" sz="1100" b="0" i="0">
                        <a:effectLst/>
                      </a:endParaRPr>
                    </a:p>
                  </a:txBody>
                  <a:tcPr marL="38515" marR="38515" marT="19257" marB="19257" anchor="b"/>
                </a:tc>
                <a:extLst>
                  <a:ext uri="{0D108BD9-81ED-4DB2-BD59-A6C34878D82A}">
                    <a16:rowId xmlns:a16="http://schemas.microsoft.com/office/drawing/2014/main" val="2068577948"/>
                  </a:ext>
                </a:extLst>
              </a:tr>
              <a:tr h="250347">
                <a:tc>
                  <a:txBody>
                    <a:bodyPr/>
                    <a:lstStyle/>
                    <a:p>
                      <a:pPr algn="l" rtl="0" fontAlgn="base"/>
                      <a:r>
                        <a:rPr lang="en-GB" sz="1100">
                          <a:effectLst/>
                        </a:rPr>
                        <a:t>SYKE </a:t>
                      </a:r>
                      <a:endParaRPr lang="en-GB" sz="1100" b="0" i="0">
                        <a:effectLst/>
                      </a:endParaRPr>
                    </a:p>
                  </a:txBody>
                  <a:tcPr marL="38515" marR="38515" marT="19257" marB="19257" anchor="b"/>
                </a:tc>
                <a:tc>
                  <a:txBody>
                    <a:bodyPr/>
                    <a:lstStyle/>
                    <a:p>
                      <a:pPr algn="l" rtl="0" fontAlgn="base"/>
                      <a:r>
                        <a:rPr lang="en-GB" sz="1100">
                          <a:effectLst/>
                        </a:rPr>
                        <a:t>Finnish environment institute </a:t>
                      </a:r>
                      <a:endParaRPr lang="en-GB" sz="1100" b="0" i="0">
                        <a:effectLst/>
                      </a:endParaRPr>
                    </a:p>
                  </a:txBody>
                  <a:tcPr marL="38515" marR="38515" marT="19257" marB="19257" anchor="b"/>
                </a:tc>
                <a:tc>
                  <a:txBody>
                    <a:bodyPr/>
                    <a:lstStyle/>
                    <a:p>
                      <a:pPr algn="l" rtl="0" fontAlgn="base"/>
                      <a:r>
                        <a:rPr lang="en-GB" sz="1100">
                          <a:effectLst/>
                        </a:rPr>
                        <a:t>FI </a:t>
                      </a:r>
                      <a:endParaRPr lang="en-GB" sz="1100" b="0" i="0">
                        <a:effectLst/>
                      </a:endParaRPr>
                    </a:p>
                  </a:txBody>
                  <a:tcPr marL="38515" marR="38515" marT="19257" marB="19257" anchor="b"/>
                </a:tc>
                <a:extLst>
                  <a:ext uri="{0D108BD9-81ED-4DB2-BD59-A6C34878D82A}">
                    <a16:rowId xmlns:a16="http://schemas.microsoft.com/office/drawing/2014/main" val="3244949659"/>
                  </a:ext>
                </a:extLst>
              </a:tr>
              <a:tr h="250347">
                <a:tc>
                  <a:txBody>
                    <a:bodyPr/>
                    <a:lstStyle/>
                    <a:p>
                      <a:pPr algn="l" rtl="0" fontAlgn="base"/>
                      <a:r>
                        <a:rPr lang="en-GB" sz="1100">
                          <a:effectLst/>
                        </a:rPr>
                        <a:t>TalTech </a:t>
                      </a:r>
                      <a:endParaRPr lang="en-GB" sz="1100" b="0" i="0">
                        <a:effectLst/>
                      </a:endParaRPr>
                    </a:p>
                  </a:txBody>
                  <a:tcPr marL="38515" marR="38515" marT="19257" marB="19257" anchor="b"/>
                </a:tc>
                <a:tc>
                  <a:txBody>
                    <a:bodyPr/>
                    <a:lstStyle/>
                    <a:p>
                      <a:pPr algn="l" rtl="0" fontAlgn="base"/>
                      <a:r>
                        <a:rPr lang="en-GB" sz="1100">
                          <a:effectLst/>
                        </a:rPr>
                        <a:t>Tallinn University of Technology  </a:t>
                      </a:r>
                      <a:endParaRPr lang="en-GB" sz="1100" b="0" i="0">
                        <a:effectLst/>
                      </a:endParaRPr>
                    </a:p>
                  </a:txBody>
                  <a:tcPr marL="38515" marR="38515" marT="19257" marB="19257" anchor="b"/>
                </a:tc>
                <a:tc>
                  <a:txBody>
                    <a:bodyPr/>
                    <a:lstStyle/>
                    <a:p>
                      <a:pPr algn="l" rtl="0" fontAlgn="base"/>
                      <a:r>
                        <a:rPr lang="en-GB" sz="1100">
                          <a:effectLst/>
                        </a:rPr>
                        <a:t>EE </a:t>
                      </a:r>
                      <a:endParaRPr lang="en-GB" sz="1100" b="0" i="0">
                        <a:effectLst/>
                      </a:endParaRPr>
                    </a:p>
                  </a:txBody>
                  <a:tcPr marL="38515" marR="38515" marT="19257" marB="19257" anchor="b"/>
                </a:tc>
                <a:extLst>
                  <a:ext uri="{0D108BD9-81ED-4DB2-BD59-A6C34878D82A}">
                    <a16:rowId xmlns:a16="http://schemas.microsoft.com/office/drawing/2014/main" val="179658992"/>
                  </a:ext>
                </a:extLst>
              </a:tr>
              <a:tr h="250347">
                <a:tc>
                  <a:txBody>
                    <a:bodyPr/>
                    <a:lstStyle/>
                    <a:p>
                      <a:pPr algn="l" rtl="0" fontAlgn="base"/>
                      <a:r>
                        <a:rPr lang="en-GB" sz="1100">
                          <a:effectLst/>
                        </a:rPr>
                        <a:t>TiHo </a:t>
                      </a:r>
                      <a:endParaRPr lang="en-GB" sz="1100" b="0" i="0">
                        <a:effectLst/>
                      </a:endParaRPr>
                    </a:p>
                  </a:txBody>
                  <a:tcPr marL="38515" marR="38515" marT="19257" marB="19257" anchor="b"/>
                </a:tc>
                <a:tc>
                  <a:txBody>
                    <a:bodyPr/>
                    <a:lstStyle/>
                    <a:p>
                      <a:pPr algn="l" rtl="0" fontAlgn="base"/>
                      <a:r>
                        <a:rPr lang="en-GB" sz="1100">
                          <a:effectLst/>
                        </a:rPr>
                        <a:t>University of Veterinary Medicine Hannover </a:t>
                      </a:r>
                      <a:endParaRPr lang="en-GB" sz="1100" b="0" i="0">
                        <a:effectLst/>
                      </a:endParaRPr>
                    </a:p>
                  </a:txBody>
                  <a:tcPr marL="38515" marR="38515" marT="19257" marB="19257" anchor="b"/>
                </a:tc>
                <a:tc>
                  <a:txBody>
                    <a:bodyPr/>
                    <a:lstStyle/>
                    <a:p>
                      <a:pPr algn="l" rtl="0" fontAlgn="base"/>
                      <a:r>
                        <a:rPr lang="en-GB" sz="1100">
                          <a:effectLst/>
                        </a:rPr>
                        <a:t>DE </a:t>
                      </a:r>
                      <a:endParaRPr lang="en-GB" sz="1100" b="0" i="0">
                        <a:effectLst/>
                      </a:endParaRPr>
                    </a:p>
                  </a:txBody>
                  <a:tcPr marL="38515" marR="38515" marT="19257" marB="19257" anchor="b"/>
                </a:tc>
                <a:extLst>
                  <a:ext uri="{0D108BD9-81ED-4DB2-BD59-A6C34878D82A}">
                    <a16:rowId xmlns:a16="http://schemas.microsoft.com/office/drawing/2014/main" val="2264371198"/>
                  </a:ext>
                </a:extLst>
              </a:tr>
              <a:tr h="250347">
                <a:tc>
                  <a:txBody>
                    <a:bodyPr/>
                    <a:lstStyle/>
                    <a:p>
                      <a:pPr algn="l" rtl="0" fontAlgn="base"/>
                      <a:r>
                        <a:rPr lang="en-GB" sz="1100">
                          <a:effectLst/>
                        </a:rPr>
                        <a:t>UHAM-CEN </a:t>
                      </a:r>
                      <a:endParaRPr lang="en-GB" sz="1100" b="0" i="0">
                        <a:effectLst/>
                      </a:endParaRPr>
                    </a:p>
                  </a:txBody>
                  <a:tcPr marL="38515" marR="38515" marT="19257" marB="19257" anchor="b"/>
                </a:tc>
                <a:tc>
                  <a:txBody>
                    <a:bodyPr/>
                    <a:lstStyle/>
                    <a:p>
                      <a:pPr algn="l" rtl="0" fontAlgn="base"/>
                      <a:r>
                        <a:rPr lang="en-GB" sz="1100" err="1">
                          <a:effectLst/>
                        </a:rPr>
                        <a:t>Center</a:t>
                      </a:r>
                      <a:r>
                        <a:rPr lang="en-GB" sz="1100">
                          <a:effectLst/>
                        </a:rPr>
                        <a:t> for Earth System Research and Sustainability, University of Hamburg </a:t>
                      </a:r>
                      <a:endParaRPr lang="en-GB" sz="1100" b="0" i="0">
                        <a:effectLst/>
                      </a:endParaRPr>
                    </a:p>
                  </a:txBody>
                  <a:tcPr marL="38515" marR="38515" marT="19257" marB="19257" anchor="b"/>
                </a:tc>
                <a:tc>
                  <a:txBody>
                    <a:bodyPr/>
                    <a:lstStyle/>
                    <a:p>
                      <a:pPr algn="l" rtl="0" fontAlgn="base"/>
                      <a:r>
                        <a:rPr lang="en-GB" sz="1100">
                          <a:effectLst/>
                        </a:rPr>
                        <a:t>DE </a:t>
                      </a:r>
                      <a:endParaRPr lang="en-GB" sz="1100" b="0" i="0">
                        <a:effectLst/>
                      </a:endParaRPr>
                    </a:p>
                  </a:txBody>
                  <a:tcPr marL="38515" marR="38515" marT="19257" marB="19257" anchor="b"/>
                </a:tc>
                <a:extLst>
                  <a:ext uri="{0D108BD9-81ED-4DB2-BD59-A6C34878D82A}">
                    <a16:rowId xmlns:a16="http://schemas.microsoft.com/office/drawing/2014/main" val="2143716862"/>
                  </a:ext>
                </a:extLst>
              </a:tr>
              <a:tr h="250347">
                <a:tc>
                  <a:txBody>
                    <a:bodyPr/>
                    <a:lstStyle/>
                    <a:p>
                      <a:pPr algn="l" rtl="0" fontAlgn="base"/>
                      <a:r>
                        <a:rPr lang="en-GB" sz="1100">
                          <a:effectLst/>
                        </a:rPr>
                        <a:t>UT  </a:t>
                      </a:r>
                      <a:endParaRPr lang="en-GB" sz="1100" b="0" i="0">
                        <a:effectLst/>
                      </a:endParaRPr>
                    </a:p>
                  </a:txBody>
                  <a:tcPr marL="38515" marR="38515" marT="19257" marB="19257" anchor="b"/>
                </a:tc>
                <a:tc>
                  <a:txBody>
                    <a:bodyPr/>
                    <a:lstStyle/>
                    <a:p>
                      <a:pPr algn="l" rtl="0" fontAlgn="base"/>
                      <a:r>
                        <a:rPr lang="en-GB" sz="1100">
                          <a:effectLst/>
                        </a:rPr>
                        <a:t>University of Tartu </a:t>
                      </a:r>
                      <a:endParaRPr lang="en-GB" sz="1100" b="0" i="0">
                        <a:effectLst/>
                      </a:endParaRPr>
                    </a:p>
                  </a:txBody>
                  <a:tcPr marL="38515" marR="38515" marT="19257" marB="19257" anchor="b"/>
                </a:tc>
                <a:tc>
                  <a:txBody>
                    <a:bodyPr/>
                    <a:lstStyle/>
                    <a:p>
                      <a:pPr algn="l" rtl="0" fontAlgn="base"/>
                      <a:r>
                        <a:rPr lang="en-GB" sz="1100" dirty="0">
                          <a:effectLst/>
                        </a:rPr>
                        <a:t>EE </a:t>
                      </a:r>
                      <a:endParaRPr lang="en-GB" sz="1100" b="0" i="0" dirty="0">
                        <a:effectLst/>
                      </a:endParaRPr>
                    </a:p>
                  </a:txBody>
                  <a:tcPr marL="38515" marR="38515" marT="19257" marB="19257" anchor="b"/>
                </a:tc>
                <a:extLst>
                  <a:ext uri="{0D108BD9-81ED-4DB2-BD59-A6C34878D82A}">
                    <a16:rowId xmlns:a16="http://schemas.microsoft.com/office/drawing/2014/main" val="253100679"/>
                  </a:ext>
                </a:extLst>
              </a:tr>
            </a:tbl>
          </a:graphicData>
        </a:graphic>
      </p:graphicFrame>
      <p:sp>
        <p:nvSpPr>
          <p:cNvPr id="10" name="Text Placeholder 9">
            <a:extLst>
              <a:ext uri="{FF2B5EF4-FFF2-40B4-BE49-F238E27FC236}">
                <a16:creationId xmlns:a16="http://schemas.microsoft.com/office/drawing/2014/main" id="{09FD8E31-D94C-47C8-9472-99E6B6C706ED}"/>
              </a:ext>
            </a:extLst>
          </p:cNvPr>
          <p:cNvSpPr>
            <a:spLocks noGrp="1"/>
          </p:cNvSpPr>
          <p:nvPr>
            <p:ph type="body" sz="quarter" idx="3"/>
          </p:nvPr>
        </p:nvSpPr>
        <p:spPr>
          <a:xfrm>
            <a:off x="6172200" y="1681163"/>
            <a:ext cx="5183188" cy="471022"/>
          </a:xfrm>
        </p:spPr>
        <p:txBody>
          <a:bodyPr/>
          <a:lstStyle/>
          <a:p>
            <a:r>
              <a:rPr lang="sv-FI"/>
              <a:t>Project sub-contractors</a:t>
            </a:r>
            <a:endParaRPr lang="en-GB"/>
          </a:p>
        </p:txBody>
      </p:sp>
      <p:graphicFrame>
        <p:nvGraphicFramePr>
          <p:cNvPr id="13" name="Content Placeholder 12">
            <a:extLst>
              <a:ext uri="{FF2B5EF4-FFF2-40B4-BE49-F238E27FC236}">
                <a16:creationId xmlns:a16="http://schemas.microsoft.com/office/drawing/2014/main" id="{F1B1D14A-685F-4C1D-80F9-E75337A5EB9A}"/>
              </a:ext>
            </a:extLst>
          </p:cNvPr>
          <p:cNvGraphicFramePr>
            <a:graphicFrameLocks noGrp="1"/>
          </p:cNvGraphicFramePr>
          <p:nvPr>
            <p:ph sz="quarter" idx="4"/>
          </p:nvPr>
        </p:nvGraphicFramePr>
        <p:xfrm>
          <a:off x="6278137" y="2382114"/>
          <a:ext cx="4973443" cy="3488712"/>
        </p:xfrm>
        <a:graphic>
          <a:graphicData uri="http://schemas.openxmlformats.org/drawingml/2006/table">
            <a:tbl>
              <a:tblPr>
                <a:tableStyleId>{9D7B26C5-4107-4FEC-AEDC-1716B250A1EF}</a:tableStyleId>
              </a:tblPr>
              <a:tblGrid>
                <a:gridCol w="959004">
                  <a:extLst>
                    <a:ext uri="{9D8B030D-6E8A-4147-A177-3AD203B41FA5}">
                      <a16:colId xmlns:a16="http://schemas.microsoft.com/office/drawing/2014/main" val="4088124016"/>
                    </a:ext>
                  </a:extLst>
                </a:gridCol>
                <a:gridCol w="3408774">
                  <a:extLst>
                    <a:ext uri="{9D8B030D-6E8A-4147-A177-3AD203B41FA5}">
                      <a16:colId xmlns:a16="http://schemas.microsoft.com/office/drawing/2014/main" val="3187243286"/>
                    </a:ext>
                  </a:extLst>
                </a:gridCol>
                <a:gridCol w="605665">
                  <a:extLst>
                    <a:ext uri="{9D8B030D-6E8A-4147-A177-3AD203B41FA5}">
                      <a16:colId xmlns:a16="http://schemas.microsoft.com/office/drawing/2014/main" val="1869142467"/>
                    </a:ext>
                  </a:extLst>
                </a:gridCol>
              </a:tblGrid>
              <a:tr h="216120">
                <a:tc>
                  <a:txBody>
                    <a:bodyPr/>
                    <a:lstStyle/>
                    <a:p>
                      <a:pPr algn="l" rtl="0" fontAlgn="base"/>
                      <a:r>
                        <a:rPr lang="en-GB" sz="1100">
                          <a:effectLst/>
                        </a:rPr>
                        <a:t>Abbreviation </a:t>
                      </a:r>
                      <a:endParaRPr lang="en-GB" sz="1100" b="1" i="0">
                        <a:effectLst/>
                      </a:endParaRPr>
                    </a:p>
                  </a:txBody>
                  <a:tcPr marL="76233" marR="76233" marT="38116" marB="38116" anchor="b"/>
                </a:tc>
                <a:tc>
                  <a:txBody>
                    <a:bodyPr/>
                    <a:lstStyle/>
                    <a:p>
                      <a:pPr algn="l" rtl="0" fontAlgn="base"/>
                      <a:r>
                        <a:rPr lang="en-GB" sz="1100">
                          <a:effectLst/>
                        </a:rPr>
                        <a:t>Full name </a:t>
                      </a:r>
                      <a:endParaRPr lang="en-GB" sz="1100" b="1" i="0">
                        <a:effectLst/>
                      </a:endParaRPr>
                    </a:p>
                  </a:txBody>
                  <a:tcPr marL="76233" marR="76233" marT="38116" marB="38116" anchor="b"/>
                </a:tc>
                <a:tc>
                  <a:txBody>
                    <a:bodyPr/>
                    <a:lstStyle/>
                    <a:p>
                      <a:pPr algn="l" rtl="0" fontAlgn="base"/>
                      <a:r>
                        <a:rPr lang="en-GB" sz="1100">
                          <a:effectLst/>
                        </a:rPr>
                        <a:t> </a:t>
                      </a:r>
                      <a:endParaRPr lang="en-GB" sz="1100" b="1" i="0">
                        <a:solidFill>
                          <a:srgbClr val="000000"/>
                        </a:solidFill>
                        <a:effectLst/>
                        <a:latin typeface="Calibri" panose="020F0502020204030204" pitchFamily="34" charset="0"/>
                      </a:endParaRPr>
                    </a:p>
                  </a:txBody>
                  <a:tcPr marL="76233" marR="76233" marT="38116" marB="38116" anchor="b"/>
                </a:tc>
                <a:extLst>
                  <a:ext uri="{0D108BD9-81ED-4DB2-BD59-A6C34878D82A}">
                    <a16:rowId xmlns:a16="http://schemas.microsoft.com/office/drawing/2014/main" val="4175958487"/>
                  </a:ext>
                </a:extLst>
              </a:tr>
              <a:tr h="495515">
                <a:tc>
                  <a:txBody>
                    <a:bodyPr/>
                    <a:lstStyle/>
                    <a:p>
                      <a:pPr algn="l" rtl="0" fontAlgn="base"/>
                      <a:r>
                        <a:rPr lang="en-GB" sz="1100" err="1">
                          <a:effectLst/>
                        </a:rPr>
                        <a:t>AKTiiVS</a:t>
                      </a:r>
                      <a:r>
                        <a:rPr lang="en-GB" sz="1100">
                          <a:effectLst/>
                        </a:rPr>
                        <a:t> </a:t>
                      </a:r>
                      <a:endParaRPr lang="en-GB" sz="1100" b="0" i="0">
                        <a:effectLst/>
                      </a:endParaRPr>
                    </a:p>
                  </a:txBody>
                  <a:tcPr marL="76233" marR="76233" marT="38116" marB="38116" anchor="b"/>
                </a:tc>
                <a:tc>
                  <a:txBody>
                    <a:bodyPr/>
                    <a:lstStyle/>
                    <a:p>
                      <a:pPr algn="l" rtl="0" fontAlgn="base"/>
                      <a:r>
                        <a:rPr lang="en-GB" sz="1100" err="1">
                          <a:effectLst/>
                        </a:rPr>
                        <a:t>AKTiiVS</a:t>
                      </a:r>
                      <a:r>
                        <a:rPr lang="en-GB" sz="1100">
                          <a:effectLst/>
                        </a:rPr>
                        <a:t> Ltd. </a:t>
                      </a:r>
                      <a:endParaRPr lang="en-GB" sz="1100" b="0" i="0">
                        <a:effectLst/>
                      </a:endParaRPr>
                    </a:p>
                  </a:txBody>
                  <a:tcPr marL="76233" marR="76233" marT="38116" marB="38116" anchor="b"/>
                </a:tc>
                <a:tc>
                  <a:txBody>
                    <a:bodyPr/>
                    <a:lstStyle/>
                    <a:p>
                      <a:pPr algn="l" rtl="0" fontAlgn="base"/>
                      <a:endParaRPr lang="en-GB" sz="1100">
                        <a:effectLst/>
                      </a:endParaRPr>
                    </a:p>
                    <a:p>
                      <a:pPr algn="l" rtl="0" fontAlgn="base"/>
                      <a:r>
                        <a:rPr lang="en-GB" sz="1100">
                          <a:effectLst/>
                        </a:rPr>
                        <a:t>LV </a:t>
                      </a:r>
                      <a:endParaRPr lang="en-GB" sz="1100" b="0" i="0">
                        <a:effectLst/>
                      </a:endParaRPr>
                    </a:p>
                  </a:txBody>
                  <a:tcPr marL="76233" marR="76233" marT="38116" marB="38116" anchor="b"/>
                </a:tc>
                <a:extLst>
                  <a:ext uri="{0D108BD9-81ED-4DB2-BD59-A6C34878D82A}">
                    <a16:rowId xmlns:a16="http://schemas.microsoft.com/office/drawing/2014/main" val="1224149071"/>
                  </a:ext>
                </a:extLst>
              </a:tr>
              <a:tr h="355753">
                <a:tc>
                  <a:txBody>
                    <a:bodyPr/>
                    <a:lstStyle/>
                    <a:p>
                      <a:pPr algn="l" rtl="0" fontAlgn="base"/>
                      <a:r>
                        <a:rPr lang="en-GB" sz="1100">
                          <a:effectLst/>
                        </a:rPr>
                        <a:t>ICES </a:t>
                      </a:r>
                      <a:endParaRPr lang="en-GB" sz="1100" b="0" i="0">
                        <a:effectLst/>
                      </a:endParaRPr>
                    </a:p>
                  </a:txBody>
                  <a:tcPr marL="76233" marR="76233" marT="38116" marB="38116" anchor="b"/>
                </a:tc>
                <a:tc>
                  <a:txBody>
                    <a:bodyPr/>
                    <a:lstStyle/>
                    <a:p>
                      <a:pPr algn="l" rtl="0" fontAlgn="base"/>
                      <a:r>
                        <a:rPr lang="en-GB" sz="1100">
                          <a:effectLst/>
                        </a:rPr>
                        <a:t>International Council for the Exploration of the Sea </a:t>
                      </a:r>
                      <a:endParaRPr lang="en-GB" sz="1100" b="0" i="0">
                        <a:effectLst/>
                      </a:endParaRPr>
                    </a:p>
                  </a:txBody>
                  <a:tcPr marL="76233" marR="76233" marT="38116" marB="38116" anchor="b"/>
                </a:tc>
                <a:tc>
                  <a:txBody>
                    <a:bodyPr/>
                    <a:lstStyle/>
                    <a:p>
                      <a:pPr algn="l" rtl="0" fontAlgn="base"/>
                      <a:r>
                        <a:rPr lang="en-GB" sz="1100">
                          <a:effectLst/>
                        </a:rPr>
                        <a:t>- </a:t>
                      </a:r>
                      <a:endParaRPr lang="en-GB" sz="1100" b="0" i="0">
                        <a:effectLst/>
                      </a:endParaRPr>
                    </a:p>
                  </a:txBody>
                  <a:tcPr marL="76233" marR="76233" marT="38116" marB="38116" anchor="b"/>
                </a:tc>
                <a:extLst>
                  <a:ext uri="{0D108BD9-81ED-4DB2-BD59-A6C34878D82A}">
                    <a16:rowId xmlns:a16="http://schemas.microsoft.com/office/drawing/2014/main" val="3242408577"/>
                  </a:ext>
                </a:extLst>
              </a:tr>
              <a:tr h="495515">
                <a:tc>
                  <a:txBody>
                    <a:bodyPr/>
                    <a:lstStyle/>
                    <a:p>
                      <a:pPr algn="l" rtl="0" fontAlgn="base"/>
                      <a:r>
                        <a:rPr lang="en-GB" sz="1100">
                          <a:effectLst/>
                        </a:rPr>
                        <a:t>GAR </a:t>
                      </a:r>
                      <a:endParaRPr lang="en-GB" sz="1100" b="0" i="0">
                        <a:effectLst/>
                      </a:endParaRPr>
                    </a:p>
                  </a:txBody>
                  <a:tcPr marL="76233" marR="76233" marT="38116" marB="38116" anchor="b"/>
                </a:tc>
                <a:tc>
                  <a:txBody>
                    <a:bodyPr/>
                    <a:lstStyle/>
                    <a:p>
                      <a:pPr algn="l" rtl="0" fontAlgn="base"/>
                      <a:r>
                        <a:rPr lang="en-GB" sz="1100" err="1">
                          <a:effectLst/>
                        </a:rPr>
                        <a:t>GaviaEcoResearch</a:t>
                      </a:r>
                      <a:r>
                        <a:rPr lang="en-GB" sz="1100">
                          <a:effectLst/>
                        </a:rPr>
                        <a:t> </a:t>
                      </a:r>
                      <a:endParaRPr lang="en-GB" sz="1100" b="0" i="0">
                        <a:effectLst/>
                      </a:endParaRPr>
                    </a:p>
                  </a:txBody>
                  <a:tcPr marL="76233" marR="76233" marT="38116" marB="38116" anchor="b"/>
                </a:tc>
                <a:tc>
                  <a:txBody>
                    <a:bodyPr/>
                    <a:lstStyle/>
                    <a:p>
                      <a:pPr algn="l" rtl="0" fontAlgn="base"/>
                      <a:endParaRPr lang="en-GB" sz="1100">
                        <a:effectLst/>
                      </a:endParaRPr>
                    </a:p>
                    <a:p>
                      <a:pPr algn="l" rtl="0" fontAlgn="base"/>
                      <a:r>
                        <a:rPr lang="en-GB" sz="1100">
                          <a:effectLst/>
                        </a:rPr>
                        <a:t>DE </a:t>
                      </a:r>
                      <a:endParaRPr lang="en-GB" sz="1100" b="0" i="0">
                        <a:effectLst/>
                      </a:endParaRPr>
                    </a:p>
                  </a:txBody>
                  <a:tcPr marL="76233" marR="76233" marT="38116" marB="38116" anchor="b"/>
                </a:tc>
                <a:extLst>
                  <a:ext uri="{0D108BD9-81ED-4DB2-BD59-A6C34878D82A}">
                    <a16:rowId xmlns:a16="http://schemas.microsoft.com/office/drawing/2014/main" val="1926664843"/>
                  </a:ext>
                </a:extLst>
              </a:tr>
              <a:tr h="355753">
                <a:tc>
                  <a:txBody>
                    <a:bodyPr/>
                    <a:lstStyle/>
                    <a:p>
                      <a:pPr algn="l" rtl="0" fontAlgn="base"/>
                      <a:r>
                        <a:rPr lang="en-GB" sz="1100">
                          <a:effectLst/>
                        </a:rPr>
                        <a:t>QO </a:t>
                      </a:r>
                      <a:endParaRPr lang="en-GB" sz="1100" b="0" i="0">
                        <a:effectLst/>
                      </a:endParaRPr>
                    </a:p>
                  </a:txBody>
                  <a:tcPr marL="76233" marR="76233" marT="38116" marB="38116" anchor="b"/>
                </a:tc>
                <a:tc>
                  <a:txBody>
                    <a:bodyPr/>
                    <a:lstStyle/>
                    <a:p>
                      <a:pPr algn="l" rtl="0" fontAlgn="base"/>
                      <a:r>
                        <a:rPr lang="en-GB" sz="1100" err="1">
                          <a:effectLst/>
                        </a:rPr>
                        <a:t>QuietOceans</a:t>
                      </a:r>
                      <a:r>
                        <a:rPr lang="en-GB" sz="1100">
                          <a:effectLst/>
                        </a:rPr>
                        <a:t> </a:t>
                      </a:r>
                      <a:endParaRPr lang="en-GB" sz="1100" b="0" i="0">
                        <a:effectLst/>
                      </a:endParaRPr>
                    </a:p>
                  </a:txBody>
                  <a:tcPr marL="76233" marR="76233" marT="38116" marB="38116" anchor="b"/>
                </a:tc>
                <a:tc>
                  <a:txBody>
                    <a:bodyPr/>
                    <a:lstStyle/>
                    <a:p>
                      <a:pPr algn="l" rtl="0" fontAlgn="base"/>
                      <a:endParaRPr lang="en-GB" sz="1100">
                        <a:effectLst/>
                      </a:endParaRPr>
                    </a:p>
                    <a:p>
                      <a:pPr algn="l" rtl="0" fontAlgn="base"/>
                      <a:r>
                        <a:rPr lang="en-GB" sz="1100">
                          <a:effectLst/>
                        </a:rPr>
                        <a:t>- </a:t>
                      </a:r>
                      <a:endParaRPr lang="en-GB" sz="1100" b="0" i="0">
                        <a:effectLst/>
                      </a:endParaRPr>
                    </a:p>
                  </a:txBody>
                  <a:tcPr marL="76233" marR="76233" marT="38116" marB="38116" anchor="b"/>
                </a:tc>
                <a:extLst>
                  <a:ext uri="{0D108BD9-81ED-4DB2-BD59-A6C34878D82A}">
                    <a16:rowId xmlns:a16="http://schemas.microsoft.com/office/drawing/2014/main" val="3576260047"/>
                  </a:ext>
                </a:extLst>
              </a:tr>
              <a:tr h="495515">
                <a:tc>
                  <a:txBody>
                    <a:bodyPr/>
                    <a:lstStyle/>
                    <a:p>
                      <a:pPr algn="l" rtl="0" fontAlgn="base"/>
                      <a:r>
                        <a:rPr lang="en-GB" sz="1100">
                          <a:effectLst/>
                        </a:rPr>
                        <a:t>MZ </a:t>
                      </a:r>
                      <a:endParaRPr lang="en-GB" sz="1100" b="0" i="0">
                        <a:effectLst/>
                      </a:endParaRPr>
                    </a:p>
                  </a:txBody>
                  <a:tcPr marL="76233" marR="76233" marT="38116" marB="38116" anchor="b"/>
                </a:tc>
                <a:tc>
                  <a:txBody>
                    <a:bodyPr/>
                    <a:lstStyle/>
                    <a:p>
                      <a:pPr algn="l" rtl="0" fontAlgn="base"/>
                      <a:r>
                        <a:rPr lang="en-GB" sz="1100" err="1">
                          <a:effectLst/>
                        </a:rPr>
                        <a:t>Meereszoologie</a:t>
                      </a:r>
                      <a:r>
                        <a:rPr lang="en-GB" sz="1100">
                          <a:effectLst/>
                        </a:rPr>
                        <a:t> </a:t>
                      </a:r>
                      <a:endParaRPr lang="en-GB" sz="1100" b="0" i="0">
                        <a:effectLst/>
                      </a:endParaRPr>
                    </a:p>
                  </a:txBody>
                  <a:tcPr marL="76233" marR="76233" marT="38116" marB="38116" anchor="b"/>
                </a:tc>
                <a:tc>
                  <a:txBody>
                    <a:bodyPr/>
                    <a:lstStyle/>
                    <a:p>
                      <a:pPr algn="l" rtl="0" fontAlgn="base"/>
                      <a:endParaRPr lang="en-GB" sz="1100">
                        <a:effectLst/>
                      </a:endParaRPr>
                    </a:p>
                    <a:p>
                      <a:pPr algn="l" rtl="0" fontAlgn="base"/>
                      <a:r>
                        <a:rPr lang="en-GB" sz="1100">
                          <a:effectLst/>
                        </a:rPr>
                        <a:t>DE </a:t>
                      </a:r>
                      <a:endParaRPr lang="en-GB" sz="1100" b="0" i="0">
                        <a:effectLst/>
                      </a:endParaRPr>
                    </a:p>
                  </a:txBody>
                  <a:tcPr marL="76233" marR="76233" marT="38116" marB="38116" anchor="b"/>
                </a:tc>
                <a:extLst>
                  <a:ext uri="{0D108BD9-81ED-4DB2-BD59-A6C34878D82A}">
                    <a16:rowId xmlns:a16="http://schemas.microsoft.com/office/drawing/2014/main" val="3731671260"/>
                  </a:ext>
                </a:extLst>
              </a:tr>
              <a:tr h="495515">
                <a:tc>
                  <a:txBody>
                    <a:bodyPr/>
                    <a:lstStyle/>
                    <a:p>
                      <a:pPr algn="l" rtl="0" fontAlgn="base"/>
                      <a:r>
                        <a:rPr lang="en-GB" sz="1100">
                          <a:effectLst/>
                        </a:rPr>
                        <a:t>KST </a:t>
                      </a:r>
                      <a:endParaRPr lang="en-GB" sz="1100" b="0" i="0">
                        <a:effectLst/>
                      </a:endParaRPr>
                    </a:p>
                  </a:txBody>
                  <a:tcPr marL="76233" marR="76233" marT="38116" marB="38116" anchor="b"/>
                </a:tc>
                <a:tc>
                  <a:txBody>
                    <a:bodyPr/>
                    <a:lstStyle/>
                    <a:p>
                      <a:pPr algn="l" rtl="0" fontAlgn="base"/>
                      <a:r>
                        <a:rPr lang="en-GB" sz="1100">
                          <a:effectLst/>
                        </a:rPr>
                        <a:t>Keep Sweden Tidy </a:t>
                      </a:r>
                      <a:endParaRPr lang="en-GB" sz="1100" b="0" i="0">
                        <a:effectLst/>
                      </a:endParaRPr>
                    </a:p>
                  </a:txBody>
                  <a:tcPr marL="76233" marR="76233" marT="38116" marB="38116" anchor="b"/>
                </a:tc>
                <a:tc>
                  <a:txBody>
                    <a:bodyPr/>
                    <a:lstStyle/>
                    <a:p>
                      <a:pPr algn="l" rtl="0" fontAlgn="base"/>
                      <a:endParaRPr lang="en-GB" sz="1100">
                        <a:effectLst/>
                      </a:endParaRPr>
                    </a:p>
                    <a:p>
                      <a:pPr algn="l" rtl="0" fontAlgn="base"/>
                      <a:r>
                        <a:rPr lang="en-GB" sz="1100">
                          <a:effectLst/>
                        </a:rPr>
                        <a:t>SE </a:t>
                      </a:r>
                      <a:endParaRPr lang="en-GB" sz="1100" b="0" i="0">
                        <a:effectLst/>
                      </a:endParaRPr>
                    </a:p>
                  </a:txBody>
                  <a:tcPr marL="76233" marR="76233" marT="38116" marB="38116" anchor="b"/>
                </a:tc>
                <a:extLst>
                  <a:ext uri="{0D108BD9-81ED-4DB2-BD59-A6C34878D82A}">
                    <a16:rowId xmlns:a16="http://schemas.microsoft.com/office/drawing/2014/main" val="193652039"/>
                  </a:ext>
                </a:extLst>
              </a:tr>
              <a:tr h="495515">
                <a:tc>
                  <a:txBody>
                    <a:bodyPr/>
                    <a:lstStyle/>
                    <a:p>
                      <a:pPr algn="l" rtl="0" fontAlgn="base"/>
                      <a:r>
                        <a:rPr lang="en-GB" sz="1100">
                          <a:effectLst/>
                        </a:rPr>
                        <a:t>NRM </a:t>
                      </a:r>
                      <a:endParaRPr lang="en-GB" sz="1100" b="0" i="0">
                        <a:effectLst/>
                      </a:endParaRPr>
                    </a:p>
                  </a:txBody>
                  <a:tcPr marL="76233" marR="76233" marT="38116" marB="38116" anchor="b"/>
                </a:tc>
                <a:tc>
                  <a:txBody>
                    <a:bodyPr/>
                    <a:lstStyle/>
                    <a:p>
                      <a:pPr algn="l" rtl="0" fontAlgn="base"/>
                      <a:r>
                        <a:rPr lang="en-GB" sz="1100">
                          <a:effectLst/>
                        </a:rPr>
                        <a:t>Swedish Natural History Museum </a:t>
                      </a:r>
                      <a:endParaRPr lang="en-GB" sz="1100" b="0" i="0">
                        <a:effectLst/>
                      </a:endParaRPr>
                    </a:p>
                  </a:txBody>
                  <a:tcPr marL="76233" marR="76233" marT="38116" marB="38116" anchor="b"/>
                </a:tc>
                <a:tc>
                  <a:txBody>
                    <a:bodyPr/>
                    <a:lstStyle/>
                    <a:p>
                      <a:pPr algn="l" rtl="0" fontAlgn="base"/>
                      <a:endParaRPr lang="en-GB" sz="1100">
                        <a:effectLst/>
                      </a:endParaRPr>
                    </a:p>
                    <a:p>
                      <a:pPr algn="l" rtl="0" fontAlgn="base"/>
                      <a:r>
                        <a:rPr lang="en-GB" sz="1100">
                          <a:effectLst/>
                        </a:rPr>
                        <a:t>SE </a:t>
                      </a:r>
                      <a:endParaRPr lang="en-GB" sz="1100" b="0" i="0">
                        <a:effectLst/>
                      </a:endParaRPr>
                    </a:p>
                  </a:txBody>
                  <a:tcPr marL="76233" marR="76233" marT="38116" marB="38116" anchor="b"/>
                </a:tc>
                <a:extLst>
                  <a:ext uri="{0D108BD9-81ED-4DB2-BD59-A6C34878D82A}">
                    <a16:rowId xmlns:a16="http://schemas.microsoft.com/office/drawing/2014/main" val="3559951602"/>
                  </a:ext>
                </a:extLst>
              </a:tr>
            </a:tbl>
          </a:graphicData>
        </a:graphic>
      </p:graphicFrame>
    </p:spTree>
    <p:extLst>
      <p:ext uri="{BB962C8B-B14F-4D97-AF65-F5344CB8AC3E}">
        <p14:creationId xmlns:p14="http://schemas.microsoft.com/office/powerpoint/2010/main" val="1542461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DE775-A457-4ED5-8C2C-933AED9E3773}"/>
              </a:ext>
            </a:extLst>
          </p:cNvPr>
          <p:cNvSpPr>
            <a:spLocks noGrp="1"/>
          </p:cNvSpPr>
          <p:nvPr>
            <p:ph type="title"/>
          </p:nvPr>
        </p:nvSpPr>
        <p:spPr>
          <a:xfrm>
            <a:off x="838199" y="365125"/>
            <a:ext cx="10525125" cy="1325563"/>
          </a:xfrm>
        </p:spPr>
        <p:txBody>
          <a:bodyPr>
            <a:normAutofit/>
          </a:bodyPr>
          <a:lstStyle/>
          <a:p>
            <a:r>
              <a:rPr kumimoji="0" lang="fi-FI" sz="3600" b="0" i="0" u="none" strike="noStrike" kern="1200" cap="none" spc="-150" normalizeH="0" baseline="0" noProof="0" dirty="0">
                <a:ln>
                  <a:noFill/>
                </a:ln>
                <a:solidFill>
                  <a:srgbClr val="961D79"/>
                </a:solidFill>
                <a:effectLst/>
                <a:uLnTx/>
                <a:uFillTx/>
                <a:latin typeface="Calibri Light" panose="020F0302020204030204"/>
                <a:ea typeface="+mj-ea"/>
                <a:cs typeface="+mj-cs"/>
              </a:rPr>
              <a:t>Results summary – support effective regional measures (A1)</a:t>
            </a:r>
            <a:endParaRPr lang="fi-FI" sz="3600" dirty="0"/>
          </a:p>
        </p:txBody>
      </p:sp>
      <p:graphicFrame>
        <p:nvGraphicFramePr>
          <p:cNvPr id="4" name="Content Placeholder 3">
            <a:extLst>
              <a:ext uri="{FF2B5EF4-FFF2-40B4-BE49-F238E27FC236}">
                <a16:creationId xmlns:a16="http://schemas.microsoft.com/office/drawing/2014/main" id="{55D6F317-8F27-42E8-B662-0E1613FB545A}"/>
              </a:ext>
            </a:extLst>
          </p:cNvPr>
          <p:cNvGraphicFramePr>
            <a:graphicFrameLocks noGrp="1"/>
          </p:cNvGraphicFramePr>
          <p:nvPr>
            <p:ph idx="1"/>
            <p:extLst>
              <p:ext uri="{D42A27DB-BD31-4B8C-83A1-F6EECF244321}">
                <p14:modId xmlns:p14="http://schemas.microsoft.com/office/powerpoint/2010/main" val="1655630202"/>
              </p:ext>
            </p:extLst>
          </p:nvPr>
        </p:nvGraphicFramePr>
        <p:xfrm>
          <a:off x="201912" y="1443959"/>
          <a:ext cx="11835540" cy="5298504"/>
        </p:xfrm>
        <a:graphic>
          <a:graphicData uri="http://schemas.openxmlformats.org/drawingml/2006/table">
            <a:tbl>
              <a:tblPr/>
              <a:tblGrid>
                <a:gridCol w="583951">
                  <a:extLst>
                    <a:ext uri="{9D8B030D-6E8A-4147-A177-3AD203B41FA5}">
                      <a16:colId xmlns:a16="http://schemas.microsoft.com/office/drawing/2014/main" val="2861052507"/>
                    </a:ext>
                  </a:extLst>
                </a:gridCol>
                <a:gridCol w="3824772">
                  <a:extLst>
                    <a:ext uri="{9D8B030D-6E8A-4147-A177-3AD203B41FA5}">
                      <a16:colId xmlns:a16="http://schemas.microsoft.com/office/drawing/2014/main" val="1816508133"/>
                    </a:ext>
                  </a:extLst>
                </a:gridCol>
                <a:gridCol w="7426817">
                  <a:extLst>
                    <a:ext uri="{9D8B030D-6E8A-4147-A177-3AD203B41FA5}">
                      <a16:colId xmlns:a16="http://schemas.microsoft.com/office/drawing/2014/main" val="2475301338"/>
                    </a:ext>
                  </a:extLst>
                </a:gridCol>
              </a:tblGrid>
              <a:tr h="205603">
                <a:tc>
                  <a:txBody>
                    <a:bodyPr/>
                    <a:lstStyle/>
                    <a:p>
                      <a:pPr algn="l" fontAlgn="b"/>
                      <a:r>
                        <a:rPr lang="fi-FI" sz="2000" b="1" i="0" u="none" strike="noStrike" dirty="0">
                          <a:solidFill>
                            <a:schemeClr val="bg1"/>
                          </a:solidFill>
                          <a:effectLst/>
                          <a:latin typeface="Calibri" panose="020F0502020204030204" pitchFamily="34" charset="0"/>
                        </a:rPr>
                        <a:t>Task</a:t>
                      </a:r>
                    </a:p>
                  </a:txBody>
                  <a:tcPr marL="6216" marR="6216" marT="6216" marB="0">
                    <a:lnL>
                      <a:noFill/>
                    </a:lnL>
                    <a:lnR>
                      <a:noFill/>
                    </a:lnR>
                    <a:lnT>
                      <a:noFill/>
                    </a:lnT>
                    <a:lnB>
                      <a:noFill/>
                    </a:lnB>
                    <a:solidFill>
                      <a:schemeClr val="accent6"/>
                    </a:solidFill>
                  </a:tcPr>
                </a:tc>
                <a:tc>
                  <a:txBody>
                    <a:bodyPr/>
                    <a:lstStyle/>
                    <a:p>
                      <a:pPr algn="ctr" fontAlgn="b"/>
                      <a:r>
                        <a:rPr lang="en-FI" sz="2000" b="1" i="0" u="none" strike="noStrike" noProof="0" dirty="0">
                          <a:solidFill>
                            <a:schemeClr val="bg1"/>
                          </a:solidFill>
                          <a:effectLst/>
                          <a:latin typeface="Calibri" panose="020F0502020204030204" pitchFamily="34" charset="0"/>
                        </a:rPr>
                        <a:t>Deliverables</a:t>
                      </a:r>
                    </a:p>
                  </a:txBody>
                  <a:tcPr marL="6216" marR="6216" marT="6216" marB="0">
                    <a:lnL>
                      <a:noFill/>
                    </a:lnL>
                    <a:lnR>
                      <a:noFill/>
                    </a:lnR>
                    <a:lnT>
                      <a:noFill/>
                    </a:lnT>
                    <a:lnB>
                      <a:noFill/>
                    </a:lnB>
                    <a:solidFill>
                      <a:schemeClr val="accent6"/>
                    </a:solidFill>
                  </a:tcPr>
                </a:tc>
                <a:tc>
                  <a:txBody>
                    <a:bodyPr/>
                    <a:lstStyle/>
                    <a:p>
                      <a:pPr algn="ctr" fontAlgn="b"/>
                      <a:r>
                        <a:rPr lang="fi-FI" sz="2000" b="1" i="0" u="none" strike="noStrike" dirty="0">
                          <a:solidFill>
                            <a:schemeClr val="bg1"/>
                          </a:solidFill>
                          <a:effectLst/>
                          <a:latin typeface="Calibri" panose="020F0502020204030204" pitchFamily="34" charset="0"/>
                        </a:rPr>
                        <a:t>Results</a:t>
                      </a:r>
                    </a:p>
                  </a:txBody>
                  <a:tcPr marL="6216" marR="6216" marT="6216" marB="0">
                    <a:lnL>
                      <a:noFill/>
                    </a:lnL>
                    <a:lnR>
                      <a:noFill/>
                    </a:lnR>
                    <a:lnT>
                      <a:noFill/>
                    </a:lnT>
                    <a:lnB>
                      <a:noFill/>
                    </a:lnB>
                    <a:solidFill>
                      <a:schemeClr val="accent6"/>
                    </a:solidFill>
                  </a:tcPr>
                </a:tc>
                <a:extLst>
                  <a:ext uri="{0D108BD9-81ED-4DB2-BD59-A6C34878D82A}">
                    <a16:rowId xmlns:a16="http://schemas.microsoft.com/office/drawing/2014/main" val="3454834577"/>
                  </a:ext>
                </a:extLst>
              </a:tr>
              <a:tr h="297404">
                <a:tc>
                  <a:txBody>
                    <a:bodyPr/>
                    <a:lstStyle/>
                    <a:p>
                      <a:pPr algn="l" fontAlgn="b"/>
                      <a:r>
                        <a:rPr lang="en-US" sz="1800" b="1" i="0" u="none" strike="noStrike" dirty="0">
                          <a:solidFill>
                            <a:srgbClr val="000000"/>
                          </a:solidFill>
                          <a:effectLst/>
                          <a:latin typeface="+mn-lt"/>
                        </a:rPr>
                        <a:t>1.1 </a:t>
                      </a:r>
                    </a:p>
                  </a:txBody>
                  <a:tcPr marL="6216" marR="6216" marT="62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7EC"/>
                    </a:solidFill>
                  </a:tcPr>
                </a:tc>
                <a:tc>
                  <a:txBody>
                    <a:bodyPr/>
                    <a:lstStyle/>
                    <a:p>
                      <a:pPr marL="19050" indent="0" algn="l" fontAlgn="ctr">
                        <a:buFont typeface="+mj-lt"/>
                        <a:buNone/>
                      </a:pPr>
                      <a:r>
                        <a:rPr lang="fi-FI" sz="1800" b="0" i="0" u="none" strike="noStrike" noProof="0" dirty="0">
                          <a:solidFill>
                            <a:srgbClr val="000000"/>
                          </a:solidFill>
                          <a:effectLst/>
                          <a:latin typeface="Calibri" panose="020F0502020204030204" pitchFamily="34" charset="0"/>
                        </a:rPr>
                        <a:t>Eveloping the </a:t>
                      </a:r>
                      <a:r>
                        <a:rPr lang="en-FI" sz="1800" b="0" i="0" u="none" strike="noStrike" noProof="0" dirty="0">
                          <a:solidFill>
                            <a:srgbClr val="000000"/>
                          </a:solidFill>
                          <a:effectLst/>
                          <a:latin typeface="Calibri" panose="020F0502020204030204" pitchFamily="34" charset="0"/>
                        </a:rPr>
                        <a:t>assessment framework</a:t>
                      </a:r>
                    </a:p>
                  </a:txBody>
                  <a:tcPr marL="72000" marR="72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7EC"/>
                    </a:solidFill>
                  </a:tcPr>
                </a:tc>
                <a:tc>
                  <a:txBody>
                    <a:bodyPr/>
                    <a:lstStyle/>
                    <a:p>
                      <a:pPr algn="l" fontAlgn="b"/>
                      <a:r>
                        <a:rPr lang="en-FI" sz="1800" b="0" i="0" u="none" strike="noStrike" noProof="0" dirty="0">
                          <a:solidFill>
                            <a:srgbClr val="000000"/>
                          </a:solidFill>
                          <a:effectLst/>
                          <a:latin typeface="+mn-lt"/>
                        </a:rPr>
                        <a:t>Improved framework</a:t>
                      </a:r>
                      <a:r>
                        <a:rPr lang="fi-FI" sz="1800" b="0" i="0" u="none" strike="noStrike" noProof="0" dirty="0">
                          <a:solidFill>
                            <a:srgbClr val="000000"/>
                          </a:solidFill>
                          <a:effectLst/>
                          <a:latin typeface="+mn-lt"/>
                        </a:rPr>
                        <a:t> </a:t>
                      </a:r>
                      <a:r>
                        <a:rPr lang="en-FI" sz="1800" b="0" i="0" u="none" strike="noStrike" noProof="0" dirty="0">
                          <a:solidFill>
                            <a:srgbClr val="000000"/>
                          </a:solidFill>
                          <a:effectLst/>
                          <a:latin typeface="Calibri" panose="020F0502020204030204" pitchFamily="34" charset="0"/>
                        </a:rPr>
                        <a:t>for</a:t>
                      </a:r>
                      <a:r>
                        <a:rPr lang="fi-FI" sz="1800" b="0" i="0" u="none" strike="noStrike" noProof="0" dirty="0">
                          <a:solidFill>
                            <a:srgbClr val="000000"/>
                          </a:solidFill>
                          <a:effectLst/>
                          <a:latin typeface="Calibri" panose="020F0502020204030204" pitchFamily="34" charset="0"/>
                        </a:rPr>
                        <a:t> </a:t>
                      </a:r>
                      <a:r>
                        <a:rPr lang="en-FI" sz="1800" b="0" i="0" u="none" strike="noStrike" noProof="0" dirty="0">
                          <a:solidFill>
                            <a:srgbClr val="000000"/>
                          </a:solidFill>
                          <a:effectLst/>
                          <a:latin typeface="Calibri" panose="020F0502020204030204" pitchFamily="34" charset="0"/>
                        </a:rPr>
                        <a:t>sufficiency, effectiveness and</a:t>
                      </a:r>
                      <a:r>
                        <a:rPr lang="en-FI" sz="1800" b="0" i="0" u="none" strike="noStrike" baseline="0" noProof="0" dirty="0">
                          <a:solidFill>
                            <a:srgbClr val="000000"/>
                          </a:solidFill>
                          <a:effectLst/>
                          <a:latin typeface="Calibri" panose="020F0502020204030204" pitchFamily="34" charset="0"/>
                        </a:rPr>
                        <a:t> </a:t>
                      </a:r>
                      <a:r>
                        <a:rPr lang="en-FI" sz="1800" b="0" i="0" u="none" strike="noStrike" noProof="0" dirty="0">
                          <a:solidFill>
                            <a:srgbClr val="000000"/>
                          </a:solidFill>
                          <a:effectLst/>
                          <a:latin typeface="Calibri" panose="020F0502020204030204" pitchFamily="34" charset="0"/>
                        </a:rPr>
                        <a:t>economic impacts of</a:t>
                      </a:r>
                      <a:r>
                        <a:rPr lang="fi-FI" sz="1800" b="0" i="0" u="none" strike="noStrike" noProof="0" dirty="0">
                          <a:solidFill>
                            <a:srgbClr val="000000"/>
                          </a:solidFill>
                          <a:effectLst/>
                          <a:latin typeface="Calibri" panose="020F0502020204030204" pitchFamily="34" charset="0"/>
                        </a:rPr>
                        <a:t> </a:t>
                      </a:r>
                      <a:r>
                        <a:rPr lang="en-FI" sz="1800" b="0" i="0" u="none" strike="noStrike" noProof="0" dirty="0">
                          <a:solidFill>
                            <a:srgbClr val="000000"/>
                          </a:solidFill>
                          <a:effectLst/>
                          <a:latin typeface="Calibri" panose="020F0502020204030204" pitchFamily="34" charset="0"/>
                        </a:rPr>
                        <a:t>measures </a:t>
                      </a:r>
                      <a:r>
                        <a:rPr lang="fi-FI" sz="1800" b="0" i="0" u="none" strike="noStrike" noProof="0" dirty="0">
                          <a:solidFill>
                            <a:srgbClr val="000000"/>
                          </a:solidFill>
                          <a:effectLst/>
                          <a:latin typeface="Calibri" panose="020F0502020204030204" pitchFamily="34" charset="0"/>
                        </a:rPr>
                        <a:t>done </a:t>
                      </a:r>
                      <a:r>
                        <a:rPr lang="fi-FI" sz="1800" b="0" i="0" u="none" strike="noStrike" noProof="0" dirty="0">
                          <a:solidFill>
                            <a:srgbClr val="000000"/>
                          </a:solidFill>
                          <a:effectLst/>
                          <a:latin typeface="+mn-lt"/>
                        </a:rPr>
                        <a:t>(e.g. Description, Spatial aspects, beneftis etc)</a:t>
                      </a:r>
                      <a:endParaRPr lang="en-FI" sz="1800" b="0" i="0" u="none" strike="noStrike" noProof="0" dirty="0">
                        <a:solidFill>
                          <a:srgbClr val="000000"/>
                        </a:solidFill>
                        <a:effectLst/>
                        <a:latin typeface="+mn-lt"/>
                      </a:endParaRPr>
                    </a:p>
                  </a:txBody>
                  <a:tcPr marL="6216" marR="6216" marT="62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7EC"/>
                    </a:solidFill>
                  </a:tcPr>
                </a:tc>
                <a:extLst>
                  <a:ext uri="{0D108BD9-81ED-4DB2-BD59-A6C34878D82A}">
                    <a16:rowId xmlns:a16="http://schemas.microsoft.com/office/drawing/2014/main" val="4020113382"/>
                  </a:ext>
                </a:extLst>
              </a:tr>
              <a:tr h="361326">
                <a:tc>
                  <a:txBody>
                    <a:bodyPr/>
                    <a:lstStyle/>
                    <a:p>
                      <a:pPr algn="l" fontAlgn="b"/>
                      <a:r>
                        <a:rPr lang="en-US" sz="1800" b="1" i="0" u="none" strike="noStrike" dirty="0">
                          <a:solidFill>
                            <a:srgbClr val="000000"/>
                          </a:solidFill>
                          <a:effectLst/>
                          <a:latin typeface="+mn-lt"/>
                        </a:rPr>
                        <a:t>1.2</a:t>
                      </a:r>
                    </a:p>
                  </a:txBody>
                  <a:tcPr marL="6216" marR="6216" marT="62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CCD7"/>
                    </a:solidFill>
                  </a:tcPr>
                </a:tc>
                <a:tc>
                  <a:txBody>
                    <a:bodyPr/>
                    <a:lstStyle/>
                    <a:p>
                      <a:pPr marL="19050" indent="0" algn="l" fontAlgn="ctr">
                        <a:buFont typeface="+mj-lt"/>
                        <a:buNone/>
                      </a:pPr>
                      <a:r>
                        <a:rPr lang="fi-FI" sz="1800" b="0" i="0" u="none" strike="noStrike" noProof="0" dirty="0">
                          <a:solidFill>
                            <a:srgbClr val="000000"/>
                          </a:solidFill>
                          <a:effectLst/>
                          <a:latin typeface="Calibri" panose="020F0502020204030204" pitchFamily="34" charset="0"/>
                        </a:rPr>
                        <a:t>Improved dat for the assessment</a:t>
                      </a:r>
                      <a:endParaRPr lang="en-FI" sz="1800" b="0" i="0" u="none" strike="noStrike" noProof="0" dirty="0">
                        <a:solidFill>
                          <a:srgbClr val="000000"/>
                        </a:solidFill>
                        <a:effectLst/>
                        <a:latin typeface="Calibri" panose="020F0502020204030204" pitchFamily="34" charset="0"/>
                      </a:endParaRPr>
                    </a:p>
                  </a:txBody>
                  <a:tcPr marL="72000" marR="72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CCD7"/>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FI" sz="1800" b="0" i="0" u="none" strike="noStrike" noProof="0" dirty="0">
                          <a:solidFill>
                            <a:srgbClr val="000000"/>
                          </a:solidFill>
                          <a:effectLst/>
                          <a:latin typeface="Calibri" panose="020F0502020204030204" pitchFamily="34" charset="0"/>
                        </a:rPr>
                        <a:t>Data</a:t>
                      </a:r>
                      <a:r>
                        <a:rPr lang="en-FI" sz="1800" b="0" i="0" u="none" strike="noStrike" baseline="0" noProof="0" dirty="0">
                          <a:solidFill>
                            <a:srgbClr val="000000"/>
                          </a:solidFill>
                          <a:effectLst/>
                          <a:latin typeface="Calibri" panose="020F0502020204030204" pitchFamily="34" charset="0"/>
                        </a:rPr>
                        <a:t> </a:t>
                      </a:r>
                      <a:r>
                        <a:rPr lang="en-FI" sz="1800" b="0" i="0" u="none" strike="noStrike" noProof="0" dirty="0">
                          <a:solidFill>
                            <a:srgbClr val="000000"/>
                          </a:solidFill>
                          <a:effectLst/>
                          <a:latin typeface="Calibri" panose="020F0502020204030204" pitchFamily="34" charset="0"/>
                        </a:rPr>
                        <a:t>for assessing the effectiveness and costs of regionally coordinated actions</a:t>
                      </a:r>
                      <a:r>
                        <a:rPr lang="fi-FI" sz="1800" b="0" i="0" u="none" strike="noStrike" noProof="0" dirty="0">
                          <a:solidFill>
                            <a:srgbClr val="000000"/>
                          </a:solidFill>
                          <a:effectLst/>
                          <a:latin typeface="Calibri" panose="020F0502020204030204" pitchFamily="34" charset="0"/>
                        </a:rPr>
                        <a:t> collated, </a:t>
                      </a:r>
                      <a:r>
                        <a:rPr lang="fi-FI" sz="1800" b="0" i="0" u="none" strike="noStrike" dirty="0">
                          <a:solidFill>
                            <a:srgbClr val="000000"/>
                          </a:solidFill>
                          <a:effectLst/>
                          <a:latin typeface="+mn-lt"/>
                        </a:rPr>
                        <a:t>surveys done and data availble for analyses</a:t>
                      </a:r>
                    </a:p>
                  </a:txBody>
                  <a:tcPr marL="6216" marR="6216" marT="62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CCD7"/>
                    </a:solidFill>
                  </a:tcPr>
                </a:tc>
                <a:extLst>
                  <a:ext uri="{0D108BD9-81ED-4DB2-BD59-A6C34878D82A}">
                    <a16:rowId xmlns:a16="http://schemas.microsoft.com/office/drawing/2014/main" val="92219880"/>
                  </a:ext>
                </a:extLst>
              </a:tr>
              <a:tr h="207197">
                <a:tc>
                  <a:txBody>
                    <a:bodyPr/>
                    <a:lstStyle/>
                    <a:p>
                      <a:pPr algn="l" fontAlgn="b"/>
                      <a:r>
                        <a:rPr lang="fi-FI" sz="1800" b="1" i="0" u="none" strike="noStrike" kern="1200" dirty="0">
                          <a:solidFill>
                            <a:srgbClr val="000000"/>
                          </a:solidFill>
                          <a:effectLst/>
                          <a:latin typeface="Calibri" panose="020F0502020204030204" pitchFamily="34" charset="0"/>
                          <a:ea typeface="+mn-ea"/>
                          <a:cs typeface="+mn-cs"/>
                        </a:rPr>
                        <a:t>1.3 </a:t>
                      </a:r>
                    </a:p>
                  </a:txBody>
                  <a:tcPr marL="6216" marR="6216" marT="62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7EC"/>
                    </a:solidFill>
                  </a:tcPr>
                </a:tc>
                <a:tc>
                  <a:txBody>
                    <a:bodyPr/>
                    <a:lstStyle/>
                    <a:p>
                      <a:pPr marL="19050" indent="0" algn="l" fontAlgn="ctr">
                        <a:buFont typeface="+mj-lt"/>
                        <a:buNone/>
                      </a:pPr>
                      <a:r>
                        <a:rPr lang="fi-FI" sz="1800" b="0" i="0" u="none" strike="noStrike" noProof="0" dirty="0">
                          <a:solidFill>
                            <a:srgbClr val="000000"/>
                          </a:solidFill>
                          <a:effectLst/>
                          <a:latin typeface="Calibri" panose="020F0502020204030204" pitchFamily="34" charset="0"/>
                        </a:rPr>
                        <a:t>Estimation of benefits</a:t>
                      </a:r>
                      <a:endParaRPr lang="en-FI" sz="1800" b="0" i="0" u="none" strike="noStrike" noProof="0" dirty="0">
                        <a:solidFill>
                          <a:srgbClr val="000000"/>
                        </a:solidFill>
                        <a:effectLst/>
                        <a:latin typeface="Calibri" panose="020F0502020204030204" pitchFamily="34" charset="0"/>
                      </a:endParaRPr>
                    </a:p>
                  </a:txBody>
                  <a:tcPr marL="72000" marR="72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7EC"/>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FI" sz="1800" b="0" i="0" u="none" strike="noStrike" noProof="0" dirty="0">
                          <a:solidFill>
                            <a:srgbClr val="000000"/>
                          </a:solidFill>
                          <a:effectLst/>
                          <a:latin typeface="Calibri" panose="020F0502020204030204" pitchFamily="34" charset="0"/>
                        </a:rPr>
                        <a:t>Results</a:t>
                      </a:r>
                      <a:r>
                        <a:rPr lang="en-FI" sz="1800" b="0" i="0" u="none" strike="noStrike" baseline="0" noProof="0" dirty="0">
                          <a:solidFill>
                            <a:srgbClr val="000000"/>
                          </a:solidFill>
                          <a:effectLst/>
                          <a:latin typeface="Calibri" panose="020F0502020204030204" pitchFamily="34" charset="0"/>
                        </a:rPr>
                        <a:t> of a l</a:t>
                      </a:r>
                      <a:r>
                        <a:rPr lang="en-FI" sz="1800" b="0" i="0" u="none" strike="noStrike" noProof="0" dirty="0">
                          <a:solidFill>
                            <a:srgbClr val="000000"/>
                          </a:solidFill>
                          <a:effectLst/>
                          <a:latin typeface="Calibri" panose="020F0502020204030204" pitchFamily="34" charset="0"/>
                        </a:rPr>
                        <a:t>iterature review</a:t>
                      </a:r>
                      <a:r>
                        <a:rPr lang="fi-FI" sz="1800" b="0" i="0" u="none" strike="noStrike" noProof="0" dirty="0">
                          <a:solidFill>
                            <a:srgbClr val="000000"/>
                          </a:solidFill>
                          <a:effectLst/>
                          <a:latin typeface="Calibri" panose="020F0502020204030204" pitchFamily="34" charset="0"/>
                        </a:rPr>
                        <a:t>, </a:t>
                      </a:r>
                      <a:r>
                        <a:rPr lang="en-FI" sz="1800" b="0" i="0" u="none" strike="noStrike" noProof="0" dirty="0">
                          <a:solidFill>
                            <a:srgbClr val="000000"/>
                          </a:solidFill>
                          <a:effectLst/>
                          <a:latin typeface="Calibri" panose="020F0502020204030204" pitchFamily="34" charset="0"/>
                        </a:rPr>
                        <a:t>Improved approach for assessing regional benefits</a:t>
                      </a:r>
                      <a:r>
                        <a:rPr lang="fi-FI" sz="1800" b="0" i="0" u="none" strike="noStrike" noProof="0" dirty="0">
                          <a:solidFill>
                            <a:srgbClr val="000000"/>
                          </a:solidFill>
                          <a:effectLst/>
                          <a:latin typeface="Calibri" panose="020F0502020204030204" pitchFamily="34" charset="0"/>
                        </a:rPr>
                        <a:t>, </a:t>
                      </a:r>
                      <a:r>
                        <a:rPr lang="en-FI" sz="1800" b="0" i="0" u="none" strike="noStrike" noProof="0" dirty="0">
                          <a:solidFill>
                            <a:srgbClr val="000000"/>
                          </a:solidFill>
                          <a:effectLst/>
                          <a:latin typeface="Calibri" panose="020F0502020204030204" pitchFamily="34" charset="0"/>
                        </a:rPr>
                        <a:t>Regional benefit estimates of achieving GES</a:t>
                      </a:r>
                      <a:endParaRPr lang="fi-FI" sz="1800" b="0" i="0" u="none" strike="noStrike" dirty="0">
                        <a:solidFill>
                          <a:srgbClr val="000000"/>
                        </a:solidFill>
                        <a:effectLst/>
                        <a:latin typeface="+mn-lt"/>
                      </a:endParaRPr>
                    </a:p>
                  </a:txBody>
                  <a:tcPr marL="6216" marR="6216" marT="62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7EC"/>
                    </a:solidFill>
                  </a:tcPr>
                </a:tc>
                <a:extLst>
                  <a:ext uri="{0D108BD9-81ED-4DB2-BD59-A6C34878D82A}">
                    <a16:rowId xmlns:a16="http://schemas.microsoft.com/office/drawing/2014/main" val="1848277570"/>
                  </a:ext>
                </a:extLst>
              </a:tr>
              <a:tr h="213043">
                <a:tc>
                  <a:txBody>
                    <a:bodyPr/>
                    <a:lstStyle/>
                    <a:p>
                      <a:pPr algn="l" fontAlgn="b"/>
                      <a:r>
                        <a:rPr lang="en-US" sz="1800" b="1" u="none" strike="noStrike" baseline="0">
                          <a:solidFill>
                            <a:srgbClr val="000000"/>
                          </a:solidFill>
                          <a:effectLst/>
                          <a:latin typeface="+mn-lt"/>
                        </a:rPr>
                        <a:t>1.4.1</a:t>
                      </a:r>
                      <a:endParaRPr lang="fi-FI" sz="1800" b="0" i="0" u="none" strike="noStrike">
                        <a:solidFill>
                          <a:srgbClr val="000000"/>
                        </a:solidFill>
                        <a:effectLst/>
                        <a:latin typeface="+mn-lt"/>
                      </a:endParaRPr>
                    </a:p>
                  </a:txBody>
                  <a:tcPr marL="6216" marR="6216" marT="62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7EC"/>
                    </a:solidFill>
                  </a:tcPr>
                </a:tc>
                <a:tc>
                  <a:txBody>
                    <a:bodyPr/>
                    <a:lstStyle/>
                    <a:p>
                      <a:pPr marL="103188" indent="0" algn="l" fontAlgn="ctr">
                        <a:buFont typeface="+mj-lt"/>
                        <a:buNone/>
                      </a:pPr>
                      <a:r>
                        <a:rPr lang="en-FI" sz="1800" b="0" i="0" u="none" strike="noStrike" noProof="0" dirty="0">
                          <a:solidFill>
                            <a:srgbClr val="000000"/>
                          </a:solidFill>
                          <a:effectLst/>
                          <a:latin typeface="Calibri" panose="020F0502020204030204" pitchFamily="34" charset="0"/>
                        </a:rPr>
                        <a:t>Results on the use of marine waters</a:t>
                      </a:r>
                    </a:p>
                  </a:txBody>
                  <a:tcPr marL="6216" marR="6216" marT="62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7EC"/>
                    </a:solidFill>
                  </a:tcPr>
                </a:tc>
                <a:tc>
                  <a:txBody>
                    <a:bodyPr/>
                    <a:lstStyle/>
                    <a:p>
                      <a:pPr algn="l" fontAlgn="b"/>
                      <a:r>
                        <a:rPr lang="en-US" sz="1800" b="0" i="0" u="none" strike="noStrike" dirty="0">
                          <a:solidFill>
                            <a:srgbClr val="000000"/>
                          </a:solidFill>
                          <a:effectLst/>
                          <a:latin typeface="+mn-lt"/>
                        </a:rPr>
                        <a:t>Report available as</a:t>
                      </a:r>
                      <a:r>
                        <a:rPr lang="en-GB" sz="1800" b="0" i="0" u="none" strike="noStrike" dirty="0">
                          <a:solidFill>
                            <a:srgbClr val="000000"/>
                          </a:solidFill>
                          <a:effectLst/>
                          <a:latin typeface="+mn-lt"/>
                        </a:rPr>
                        <a:t>part of the HOLAS 3 thematic assessment of ESA, Chapter 3</a:t>
                      </a:r>
                      <a:endParaRPr lang="en-US" sz="1800" b="0" i="0" u="none" strike="noStrike" dirty="0">
                        <a:solidFill>
                          <a:srgbClr val="000000"/>
                        </a:solidFill>
                        <a:effectLst/>
                        <a:latin typeface="+mn-lt"/>
                      </a:endParaRPr>
                    </a:p>
                  </a:txBody>
                  <a:tcPr marL="6216" marR="6216" marT="62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7EC"/>
                    </a:solidFill>
                  </a:tcPr>
                </a:tc>
                <a:extLst>
                  <a:ext uri="{0D108BD9-81ED-4DB2-BD59-A6C34878D82A}">
                    <a16:rowId xmlns:a16="http://schemas.microsoft.com/office/drawing/2014/main" val="891109920"/>
                  </a:ext>
                </a:extLst>
              </a:tr>
              <a:tr h="161393">
                <a:tc>
                  <a:txBody>
                    <a:bodyPr/>
                    <a:lstStyle/>
                    <a:p>
                      <a:pPr algn="l" fontAlgn="b"/>
                      <a:r>
                        <a:rPr lang="en-US" sz="1800" b="1" u="none" strike="noStrike" baseline="0">
                          <a:solidFill>
                            <a:srgbClr val="000000"/>
                          </a:solidFill>
                          <a:effectLst/>
                          <a:latin typeface="+mn-lt"/>
                        </a:rPr>
                        <a:t>1.4.2</a:t>
                      </a:r>
                      <a:endParaRPr lang="fi-FI" sz="1800" b="0" i="0" u="none" strike="noStrike">
                        <a:solidFill>
                          <a:srgbClr val="000000"/>
                        </a:solidFill>
                        <a:effectLst/>
                        <a:latin typeface="+mn-lt"/>
                      </a:endParaRPr>
                    </a:p>
                  </a:txBody>
                  <a:tcPr marL="6216" marR="6216" marT="62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CCD7"/>
                    </a:solidFill>
                  </a:tcPr>
                </a:tc>
                <a:tc>
                  <a:txBody>
                    <a:bodyPr/>
                    <a:lstStyle/>
                    <a:p>
                      <a:pPr marL="103188" marR="0" lvl="0" indent="0" algn="l" defTabSz="914400" rtl="0" eaLnBrk="1" fontAlgn="b" latinLnBrk="0" hangingPunct="1">
                        <a:lnSpc>
                          <a:spcPct val="100000"/>
                        </a:lnSpc>
                        <a:spcBef>
                          <a:spcPts val="0"/>
                        </a:spcBef>
                        <a:spcAft>
                          <a:spcPts val="0"/>
                        </a:spcAft>
                        <a:buClrTx/>
                        <a:buSzTx/>
                        <a:buFont typeface="+mj-lt"/>
                        <a:buNone/>
                        <a:tabLst/>
                        <a:defRPr/>
                      </a:pPr>
                      <a:r>
                        <a:rPr lang="en-FI" sz="1800" b="0" i="0" u="none" strike="noStrike" noProof="0" dirty="0">
                          <a:solidFill>
                            <a:srgbClr val="000000"/>
                          </a:solidFill>
                          <a:effectLst/>
                          <a:latin typeface="Calibri" panose="020F0502020204030204" pitchFamily="34" charset="0"/>
                        </a:rPr>
                        <a:t>Results for improved sufficiency and effectiveness of measures analysis</a:t>
                      </a:r>
                    </a:p>
                  </a:txBody>
                  <a:tcPr marL="6216" marR="6216" marT="62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CCD7"/>
                    </a:solidFill>
                  </a:tcPr>
                </a:tc>
                <a:tc>
                  <a:txBody>
                    <a:bodyPr/>
                    <a:lstStyle/>
                    <a:p>
                      <a:pPr algn="l" fontAlgn="b"/>
                      <a:r>
                        <a:rPr lang="en-GB" sz="1800" b="0" i="0" u="none" strike="noStrike" dirty="0">
                          <a:solidFill>
                            <a:srgbClr val="000000"/>
                          </a:solidFill>
                          <a:effectLst/>
                          <a:latin typeface="+mn-lt"/>
                        </a:rPr>
                        <a:t>Review of previous work done and improvements identified. Methodology updated via task 1.1 and 1.2 for updating the model. Model code partially done.</a:t>
                      </a:r>
                    </a:p>
                  </a:txBody>
                  <a:tcPr marL="6216" marR="6216" marT="62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CCD7"/>
                    </a:solidFill>
                  </a:tcPr>
                </a:tc>
                <a:extLst>
                  <a:ext uri="{0D108BD9-81ED-4DB2-BD59-A6C34878D82A}">
                    <a16:rowId xmlns:a16="http://schemas.microsoft.com/office/drawing/2014/main" val="452979083"/>
                  </a:ext>
                </a:extLst>
              </a:tr>
              <a:tr h="16139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b="1" u="none" strike="noStrike" baseline="0">
                          <a:solidFill>
                            <a:srgbClr val="000000"/>
                          </a:solidFill>
                          <a:effectLst/>
                          <a:latin typeface="+mn-lt"/>
                        </a:rPr>
                        <a:t>1.4.3</a:t>
                      </a:r>
                      <a:endParaRPr lang="fi-FI" sz="1800" b="0" i="0" u="none" strike="noStrike">
                        <a:solidFill>
                          <a:srgbClr val="000000"/>
                        </a:solidFill>
                        <a:effectLst/>
                        <a:latin typeface="+mn-lt"/>
                      </a:endParaRPr>
                    </a:p>
                  </a:txBody>
                  <a:tcPr marL="6216" marR="6216" marT="62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7EC"/>
                    </a:solidFill>
                  </a:tcPr>
                </a:tc>
                <a:tc>
                  <a:txBody>
                    <a:bodyPr/>
                    <a:lstStyle/>
                    <a:p>
                      <a:pPr marL="103188" marR="0" lvl="0" indent="0" algn="l" defTabSz="914400" rtl="0" eaLnBrk="1" fontAlgn="b" latinLnBrk="0" hangingPunct="1">
                        <a:lnSpc>
                          <a:spcPct val="100000"/>
                        </a:lnSpc>
                        <a:spcBef>
                          <a:spcPts val="0"/>
                        </a:spcBef>
                        <a:spcAft>
                          <a:spcPts val="0"/>
                        </a:spcAft>
                        <a:buClrTx/>
                        <a:buSzTx/>
                        <a:buFont typeface="+mj-lt"/>
                        <a:buNone/>
                        <a:tabLst/>
                        <a:defRPr/>
                      </a:pPr>
                      <a:r>
                        <a:rPr lang="en-FI" sz="1800" b="0" i="0" u="none" strike="noStrike" noProof="0" dirty="0">
                          <a:solidFill>
                            <a:srgbClr val="000000"/>
                          </a:solidFill>
                          <a:effectLst/>
                          <a:latin typeface="Calibri" panose="020F0502020204030204" pitchFamily="34" charset="0"/>
                        </a:rPr>
                        <a:t>Results on the cost of degradation</a:t>
                      </a:r>
                    </a:p>
                  </a:txBody>
                  <a:tcPr marL="6216" marR="6216" marT="62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7EC"/>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mn-lt"/>
                        </a:rPr>
                        <a:t>Report available as</a:t>
                      </a:r>
                      <a:r>
                        <a:rPr lang="en-GB" sz="1800" b="0" i="0" u="none" strike="noStrike" dirty="0">
                          <a:solidFill>
                            <a:srgbClr val="000000"/>
                          </a:solidFill>
                          <a:effectLst/>
                          <a:latin typeface="+mn-lt"/>
                        </a:rPr>
                        <a:t>part of the HOLAS 3 thematic assessment of ESA, Chapter 4</a:t>
                      </a:r>
                      <a:endParaRPr lang="en-US" sz="1800" b="0" i="0" u="none" strike="noStrike" dirty="0">
                        <a:solidFill>
                          <a:srgbClr val="000000"/>
                        </a:solidFill>
                        <a:effectLst/>
                        <a:latin typeface="+mn-lt"/>
                      </a:endParaRPr>
                    </a:p>
                    <a:p>
                      <a:pPr algn="l" fontAlgn="b"/>
                      <a:endParaRPr lang="en-US" sz="1800" b="0" i="0" u="none" strike="noStrike" dirty="0">
                        <a:solidFill>
                          <a:srgbClr val="000000"/>
                        </a:solidFill>
                        <a:effectLst/>
                        <a:latin typeface="+mn-lt"/>
                      </a:endParaRPr>
                    </a:p>
                  </a:txBody>
                  <a:tcPr marL="6216" marR="6216" marT="62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7EC"/>
                    </a:solidFill>
                  </a:tcPr>
                </a:tc>
                <a:extLst>
                  <a:ext uri="{0D108BD9-81ED-4DB2-BD59-A6C34878D82A}">
                    <a16:rowId xmlns:a16="http://schemas.microsoft.com/office/drawing/2014/main" val="487499479"/>
                  </a:ext>
                </a:extLst>
              </a:tr>
              <a:tr h="16139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b="1" u="none" strike="noStrike" baseline="0">
                          <a:solidFill>
                            <a:srgbClr val="000000"/>
                          </a:solidFill>
                          <a:effectLst/>
                          <a:latin typeface="+mn-lt"/>
                        </a:rPr>
                        <a:t>1.4.4</a:t>
                      </a:r>
                      <a:endParaRPr lang="fi-FI" sz="1800" b="0" i="0" u="none" strike="noStrike">
                        <a:solidFill>
                          <a:srgbClr val="000000"/>
                        </a:solidFill>
                        <a:effectLst/>
                        <a:latin typeface="+mn-lt"/>
                      </a:endParaRPr>
                    </a:p>
                  </a:txBody>
                  <a:tcPr marL="6216" marR="6216" marT="62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CCD7"/>
                    </a:solidFill>
                  </a:tcPr>
                </a:tc>
                <a:tc>
                  <a:txBody>
                    <a:bodyPr/>
                    <a:lstStyle/>
                    <a:p>
                      <a:pPr marL="103188" marR="0" lvl="0" indent="0" algn="l" defTabSz="914400" rtl="0" eaLnBrk="1" fontAlgn="b" latinLnBrk="0" hangingPunct="1">
                        <a:lnSpc>
                          <a:spcPct val="100000"/>
                        </a:lnSpc>
                        <a:spcBef>
                          <a:spcPts val="0"/>
                        </a:spcBef>
                        <a:spcAft>
                          <a:spcPts val="0"/>
                        </a:spcAft>
                        <a:buClrTx/>
                        <a:buSzTx/>
                        <a:buFont typeface="+mj-lt"/>
                        <a:buNone/>
                        <a:tabLst/>
                        <a:defRPr/>
                      </a:pPr>
                      <a:r>
                        <a:rPr lang="en-US" sz="1800" b="0" i="0" u="none" strike="noStrike" noProof="0" dirty="0">
                          <a:solidFill>
                            <a:srgbClr val="000000"/>
                          </a:solidFill>
                          <a:effectLst/>
                          <a:latin typeface="Calibri" panose="020F0502020204030204" pitchFamily="34" charset="0"/>
                        </a:rPr>
                        <a:t>Review of state-of-the-art for regional cost-benefit analyses and develop cost data for one or more topics</a:t>
                      </a:r>
                      <a:endParaRPr lang="en-FI" sz="1800" b="0" i="0" u="none" strike="noStrike" noProof="0" dirty="0">
                        <a:solidFill>
                          <a:srgbClr val="000000"/>
                        </a:solidFill>
                        <a:effectLst/>
                        <a:latin typeface="Calibri" panose="020F0502020204030204" pitchFamily="34" charset="0"/>
                      </a:endParaRPr>
                    </a:p>
                  </a:txBody>
                  <a:tcPr marL="6216" marR="6216" marT="62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CCD7"/>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mn-lt"/>
                        </a:rPr>
                        <a:t>Report available as</a:t>
                      </a:r>
                      <a:r>
                        <a:rPr lang="en-GB" sz="1800" b="0" i="0" u="none" strike="noStrike" dirty="0">
                          <a:solidFill>
                            <a:srgbClr val="000000"/>
                          </a:solidFill>
                          <a:effectLst/>
                          <a:latin typeface="+mn-lt"/>
                        </a:rPr>
                        <a:t>part of the HOLAS 3 thematic assessment of ESA, Chapter 6</a:t>
                      </a:r>
                      <a:endParaRPr lang="en-US" sz="1800" b="0" i="0" u="none" strike="noStrike" dirty="0">
                        <a:solidFill>
                          <a:srgbClr val="000000"/>
                        </a:solidFill>
                        <a:effectLst/>
                        <a:latin typeface="+mn-lt"/>
                      </a:endParaRPr>
                    </a:p>
                    <a:p>
                      <a:pPr algn="l" fontAlgn="b"/>
                      <a:endParaRPr lang="en-US" sz="1800" b="0" i="0" u="none" strike="noStrike" dirty="0">
                        <a:solidFill>
                          <a:srgbClr val="000000"/>
                        </a:solidFill>
                        <a:effectLst/>
                        <a:latin typeface="+mn-lt"/>
                      </a:endParaRPr>
                    </a:p>
                  </a:txBody>
                  <a:tcPr marL="6216" marR="6216" marT="62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CCD7"/>
                    </a:solidFill>
                  </a:tcPr>
                </a:tc>
                <a:extLst>
                  <a:ext uri="{0D108BD9-81ED-4DB2-BD59-A6C34878D82A}">
                    <a16:rowId xmlns:a16="http://schemas.microsoft.com/office/drawing/2014/main" val="2779284944"/>
                  </a:ext>
                </a:extLst>
              </a:tr>
              <a:tr h="16139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b="1" u="none" strike="noStrike" baseline="0">
                          <a:solidFill>
                            <a:srgbClr val="000000"/>
                          </a:solidFill>
                          <a:effectLst/>
                          <a:latin typeface="+mn-lt"/>
                        </a:rPr>
                        <a:t>1.4.5</a:t>
                      </a:r>
                      <a:r>
                        <a:rPr lang="fi-FI" sz="1800" b="0" i="0" u="none" strike="noStrike">
                          <a:solidFill>
                            <a:srgbClr val="000000"/>
                          </a:solidFill>
                          <a:effectLst/>
                          <a:latin typeface="+mn-lt"/>
                        </a:rPr>
                        <a:t> </a:t>
                      </a:r>
                    </a:p>
                  </a:txBody>
                  <a:tcPr marL="6216" marR="6216" marT="62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7EC"/>
                    </a:solidFill>
                  </a:tcPr>
                </a:tc>
                <a:tc>
                  <a:txBody>
                    <a:bodyPr/>
                    <a:lstStyle/>
                    <a:p>
                      <a:pPr marL="103188" marR="0" lvl="0" indent="0" algn="l" defTabSz="914400" rtl="0" eaLnBrk="1" fontAlgn="b" latinLnBrk="0" hangingPunct="1">
                        <a:lnSpc>
                          <a:spcPct val="100000"/>
                        </a:lnSpc>
                        <a:spcBef>
                          <a:spcPts val="0"/>
                        </a:spcBef>
                        <a:spcAft>
                          <a:spcPts val="0"/>
                        </a:spcAft>
                        <a:buClrTx/>
                        <a:buSzTx/>
                        <a:buFont typeface="+mj-lt"/>
                        <a:buNone/>
                        <a:tabLst/>
                        <a:defRPr/>
                      </a:pPr>
                      <a:r>
                        <a:rPr lang="en-FI" sz="1800" b="0" i="0" u="none" strike="noStrike" noProof="0" dirty="0">
                          <a:solidFill>
                            <a:srgbClr val="000000"/>
                          </a:solidFill>
                          <a:effectLst/>
                          <a:latin typeface="Calibri" panose="020F0502020204030204" pitchFamily="34" charset="0"/>
                        </a:rPr>
                        <a:t>Description of incentives and regulations around the Baltic Sea countries to mitigate nutrient loading</a:t>
                      </a:r>
                    </a:p>
                  </a:txBody>
                  <a:tcPr marL="6216" marR="6216" marT="62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7EC"/>
                    </a:solidFill>
                  </a:tcPr>
                </a:tc>
                <a:tc>
                  <a:txBody>
                    <a:bodyPr/>
                    <a:lstStyle/>
                    <a:p>
                      <a:pPr algn="l" fontAlgn="b"/>
                      <a:r>
                        <a:rPr lang="en-US" sz="1800" b="0" i="0" u="none" strike="noStrike" dirty="0">
                          <a:solidFill>
                            <a:srgbClr val="000000"/>
                          </a:solidFill>
                          <a:effectLst/>
                          <a:latin typeface="+mn-lt"/>
                        </a:rPr>
                        <a:t>Network overview and questionnaire with CP done. Report finished, with 2 additional paper</a:t>
                      </a:r>
                    </a:p>
                  </a:txBody>
                  <a:tcPr marL="6216" marR="6216" marT="621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7EC"/>
                    </a:solidFill>
                  </a:tcPr>
                </a:tc>
                <a:extLst>
                  <a:ext uri="{0D108BD9-81ED-4DB2-BD59-A6C34878D82A}">
                    <a16:rowId xmlns:a16="http://schemas.microsoft.com/office/drawing/2014/main" val="2549671914"/>
                  </a:ext>
                </a:extLst>
              </a:tr>
            </a:tbl>
          </a:graphicData>
        </a:graphic>
      </p:graphicFrame>
    </p:spTree>
    <p:extLst>
      <p:ext uri="{BB962C8B-B14F-4D97-AF65-F5344CB8AC3E}">
        <p14:creationId xmlns:p14="http://schemas.microsoft.com/office/powerpoint/2010/main" val="485019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651B739-DA3A-4FB2-92C0-CC723E9446B6}"/>
              </a:ext>
            </a:extLst>
          </p:cNvPr>
          <p:cNvSpPr>
            <a:spLocks noGrp="1"/>
          </p:cNvSpPr>
          <p:nvPr>
            <p:ph type="title"/>
          </p:nvPr>
        </p:nvSpPr>
        <p:spPr/>
        <p:txBody>
          <a:bodyPr>
            <a:normAutofit/>
          </a:bodyPr>
          <a:lstStyle/>
          <a:p>
            <a:r>
              <a:rPr lang="sv-FI" sz="4000" dirty="0">
                <a:solidFill>
                  <a:srgbClr val="961D79"/>
                </a:solidFill>
                <a:latin typeface="Calibri Light" panose="020F0302020204030204"/>
              </a:rPr>
              <a:t>Key messages for effective regional measures (A1)</a:t>
            </a:r>
            <a:endParaRPr lang="en-GB" sz="4000" dirty="0">
              <a:solidFill>
                <a:srgbClr val="961D79"/>
              </a:solidFill>
              <a:latin typeface="Calibri Light" panose="020F0302020204030204"/>
            </a:endParaRPr>
          </a:p>
        </p:txBody>
      </p:sp>
      <p:sp>
        <p:nvSpPr>
          <p:cNvPr id="8" name="Content Placeholder 7">
            <a:extLst>
              <a:ext uri="{FF2B5EF4-FFF2-40B4-BE49-F238E27FC236}">
                <a16:creationId xmlns:a16="http://schemas.microsoft.com/office/drawing/2014/main" id="{7737ABE4-F065-46A8-B912-90487AEFABA2}"/>
              </a:ext>
            </a:extLst>
          </p:cNvPr>
          <p:cNvSpPr>
            <a:spLocks noGrp="1"/>
          </p:cNvSpPr>
          <p:nvPr>
            <p:ph idx="1"/>
          </p:nvPr>
        </p:nvSpPr>
        <p:spPr/>
        <p:txBody>
          <a:bodyPr>
            <a:normAutofit fontScale="85000" lnSpcReduction="20000"/>
          </a:bodyPr>
          <a:lstStyle/>
          <a:p>
            <a:r>
              <a:rPr lang="en-GB" dirty="0"/>
              <a:t>Key messages for </a:t>
            </a:r>
            <a:r>
              <a:rPr lang="en-GB" b="1" dirty="0"/>
              <a:t>science</a:t>
            </a:r>
          </a:p>
          <a:p>
            <a:pPr marL="914400" lvl="1" indent="-457200">
              <a:buAutoNum type="arabicParenR"/>
            </a:pPr>
            <a:r>
              <a:rPr lang="en-GB" dirty="0"/>
              <a:t>Data(bases) for costs and benefits, should be used and further developed</a:t>
            </a:r>
          </a:p>
          <a:p>
            <a:pPr marL="914400" lvl="1" indent="-457200">
              <a:buFont typeface="Arial" panose="020B0604020202020204" pitchFamily="34" charset="0"/>
              <a:buAutoNum type="arabicParenR"/>
            </a:pPr>
            <a:r>
              <a:rPr lang="en-GB" dirty="0"/>
              <a:t>SOM continuing to improve, but still requires development to realize management potential</a:t>
            </a:r>
          </a:p>
          <a:p>
            <a:pPr marL="914400" lvl="1" indent="-457200">
              <a:buFont typeface="Arial" panose="020B0604020202020204" pitchFamily="34" charset="0"/>
              <a:buAutoNum type="arabicParenR"/>
            </a:pPr>
            <a:r>
              <a:rPr lang="en-GB" dirty="0"/>
              <a:t>Cost-effectiveness analysis should take into account the incentives to implement the intended set of measures </a:t>
            </a:r>
          </a:p>
          <a:p>
            <a:r>
              <a:rPr lang="en-GB" dirty="0"/>
              <a:t>Key message for </a:t>
            </a:r>
            <a:r>
              <a:rPr lang="en-GB" b="1" dirty="0"/>
              <a:t>policy makers</a:t>
            </a:r>
          </a:p>
          <a:p>
            <a:pPr marL="914400" lvl="1" indent="-457200">
              <a:buAutoNum type="arabicParenR"/>
            </a:pPr>
            <a:r>
              <a:rPr lang="en-GB" dirty="0"/>
              <a:t>Despite large value currently derived from the Baltic Sea, value can still be greatly increased through environmental improvement</a:t>
            </a:r>
          </a:p>
          <a:p>
            <a:pPr marL="914400" lvl="1" indent="-457200">
              <a:buAutoNum type="arabicParenR"/>
            </a:pPr>
            <a:r>
              <a:rPr lang="en-GB" dirty="0">
                <a:sym typeface="Wingdings" panose="05000000000000000000" pitchFamily="2" charset="2"/>
              </a:rPr>
              <a:t>To increase this value, coordination of Baltic Sea protection policies need to be maintained and intensified</a:t>
            </a:r>
          </a:p>
          <a:p>
            <a:pPr marL="914400" lvl="1" indent="-457200">
              <a:buAutoNum type="arabicParenR"/>
            </a:pPr>
            <a:r>
              <a:rPr lang="en-GB" dirty="0"/>
              <a:t>Further improvement of UMW and </a:t>
            </a:r>
            <a:r>
              <a:rPr lang="en-GB" dirty="0" err="1"/>
              <a:t>CoD</a:t>
            </a:r>
            <a:r>
              <a:rPr lang="en-GB" dirty="0"/>
              <a:t> depends on data standardization and data development policies</a:t>
            </a:r>
          </a:p>
          <a:p>
            <a:pPr marL="914400" lvl="1" indent="-457200">
              <a:buAutoNum type="arabicParenR"/>
            </a:pPr>
            <a:r>
              <a:rPr lang="en-GB" dirty="0"/>
              <a:t>Data sharing and data centralization for costs and effectiveness of environmental measures should be a high priority nationally and regionally</a:t>
            </a:r>
          </a:p>
          <a:p>
            <a:endParaRPr lang="en-GB" dirty="0"/>
          </a:p>
        </p:txBody>
      </p:sp>
    </p:spTree>
    <p:extLst>
      <p:ext uri="{BB962C8B-B14F-4D97-AF65-F5344CB8AC3E}">
        <p14:creationId xmlns:p14="http://schemas.microsoft.com/office/powerpoint/2010/main" val="1611491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4ABDE-521F-4FD4-A7E5-2C8BD88FCE96}"/>
              </a:ext>
            </a:extLst>
          </p:cNvPr>
          <p:cNvSpPr>
            <a:spLocks noGrp="1"/>
          </p:cNvSpPr>
          <p:nvPr>
            <p:ph type="title"/>
          </p:nvPr>
        </p:nvSpPr>
        <p:spPr/>
        <p:txBody>
          <a:bodyPr/>
          <a:lstStyle/>
          <a:p>
            <a:r>
              <a:rPr lang="fi-FI" dirty="0"/>
              <a:t>Results summary – bycatch (A2.1)</a:t>
            </a:r>
          </a:p>
        </p:txBody>
      </p:sp>
      <p:sp>
        <p:nvSpPr>
          <p:cNvPr id="3" name="Content Placeholder 7">
            <a:extLst>
              <a:ext uri="{FF2B5EF4-FFF2-40B4-BE49-F238E27FC236}">
                <a16:creationId xmlns:a16="http://schemas.microsoft.com/office/drawing/2014/main" id="{BFCFB08E-469A-711E-DB65-9AEE8FDBE869}"/>
              </a:ext>
            </a:extLst>
          </p:cNvPr>
          <p:cNvSpPr>
            <a:spLocks noGrp="1"/>
          </p:cNvSpPr>
          <p:nvPr>
            <p:ph idx="1"/>
          </p:nvPr>
        </p:nvSpPr>
        <p:spPr>
          <a:xfrm>
            <a:off x="0" y="3676882"/>
            <a:ext cx="12192000" cy="4059786"/>
          </a:xfrm>
        </p:spPr>
        <p:txBody>
          <a:bodyPr>
            <a:normAutofit/>
          </a:bodyPr>
          <a:lstStyle/>
          <a:p>
            <a:r>
              <a:rPr lang="en-GB" sz="1900" dirty="0"/>
              <a:t>Key messages for </a:t>
            </a:r>
            <a:r>
              <a:rPr lang="en-GB" sz="1900" b="1" dirty="0"/>
              <a:t>science</a:t>
            </a:r>
          </a:p>
          <a:p>
            <a:pPr marL="457200" lvl="1" indent="0">
              <a:buNone/>
            </a:pPr>
            <a:r>
              <a:rPr lang="en-GB" sz="1900" dirty="0"/>
              <a:t>1) Where applicable, bycatch assessments indicated negative impact on marine mammal &amp;waterbird populations</a:t>
            </a:r>
          </a:p>
          <a:p>
            <a:pPr marL="457200" lvl="1" indent="0">
              <a:buNone/>
            </a:pPr>
            <a:r>
              <a:rPr lang="en-GB" sz="1900" dirty="0"/>
              <a:t>2) More precise data of fishing effort and mammal/bird bycatch are needed to quantify the impact of bycatch on the population level</a:t>
            </a:r>
          </a:p>
          <a:p>
            <a:pPr marL="457200" lvl="1" indent="0">
              <a:buNone/>
            </a:pPr>
            <a:r>
              <a:rPr lang="en-GB" sz="1900" dirty="0"/>
              <a:t>3) High-resolution bycatch assessments are required for development of targeted measures</a:t>
            </a:r>
          </a:p>
          <a:p>
            <a:r>
              <a:rPr lang="en-GB" sz="1900" dirty="0"/>
              <a:t>Key messages for </a:t>
            </a:r>
            <a:r>
              <a:rPr lang="en-GB" sz="1900" b="1" dirty="0"/>
              <a:t>policy makers</a:t>
            </a:r>
          </a:p>
          <a:p>
            <a:pPr marL="457200" lvl="1" indent="0">
              <a:buNone/>
            </a:pPr>
            <a:r>
              <a:rPr lang="en-GB" sz="1900" dirty="0"/>
              <a:t>1) Bycatch in fishing gear threatens the viability of marine mammal and waterbird populations in many parts of the BS</a:t>
            </a:r>
          </a:p>
          <a:p>
            <a:pPr marL="457200" lvl="1" indent="0">
              <a:buNone/>
            </a:pPr>
            <a:r>
              <a:rPr lang="en-GB" sz="1900" dirty="0"/>
              <a:t>2) Bycatch monitoring needs to be implemented to allow identification of high risk areas and population effects as a basis for targeted management measures</a:t>
            </a:r>
          </a:p>
          <a:p>
            <a:pPr marL="457200" lvl="1" indent="0">
              <a:buNone/>
            </a:pPr>
            <a:r>
              <a:rPr lang="en-GB" sz="1900" dirty="0"/>
              <a:t>3) Measures against bycatch must be taken to prevent deterioration of marine ecosystems</a:t>
            </a:r>
          </a:p>
          <a:p>
            <a:endParaRPr lang="en-GB" sz="2000" dirty="0"/>
          </a:p>
          <a:p>
            <a:endParaRPr lang="en-GB" sz="2400" dirty="0"/>
          </a:p>
        </p:txBody>
      </p:sp>
      <p:graphicFrame>
        <p:nvGraphicFramePr>
          <p:cNvPr id="4" name="Table 5">
            <a:extLst>
              <a:ext uri="{FF2B5EF4-FFF2-40B4-BE49-F238E27FC236}">
                <a16:creationId xmlns:a16="http://schemas.microsoft.com/office/drawing/2014/main" id="{43F3FFE8-5A8A-886C-7DAC-D34F1416DCFC}"/>
              </a:ext>
            </a:extLst>
          </p:cNvPr>
          <p:cNvGraphicFramePr>
            <a:graphicFrameLocks/>
          </p:cNvGraphicFramePr>
          <p:nvPr>
            <p:extLst>
              <p:ext uri="{D42A27DB-BD31-4B8C-83A1-F6EECF244321}">
                <p14:modId xmlns:p14="http://schemas.microsoft.com/office/powerpoint/2010/main" val="1509248383"/>
              </p:ext>
            </p:extLst>
          </p:nvPr>
        </p:nvGraphicFramePr>
        <p:xfrm>
          <a:off x="65607" y="1320602"/>
          <a:ext cx="12066290" cy="2246846"/>
        </p:xfrm>
        <a:graphic>
          <a:graphicData uri="http://schemas.openxmlformats.org/drawingml/2006/table">
            <a:tbl>
              <a:tblPr firstRow="1" bandRow="1">
                <a:tableStyleId>{93296810-A885-4BE3-A3E7-6D5BEEA58F35}</a:tableStyleId>
              </a:tblPr>
              <a:tblGrid>
                <a:gridCol w="1362974">
                  <a:extLst>
                    <a:ext uri="{9D8B030D-6E8A-4147-A177-3AD203B41FA5}">
                      <a16:colId xmlns:a16="http://schemas.microsoft.com/office/drawing/2014/main" val="397624664"/>
                    </a:ext>
                  </a:extLst>
                </a:gridCol>
                <a:gridCol w="3104780">
                  <a:extLst>
                    <a:ext uri="{9D8B030D-6E8A-4147-A177-3AD203B41FA5}">
                      <a16:colId xmlns:a16="http://schemas.microsoft.com/office/drawing/2014/main" val="2998288345"/>
                    </a:ext>
                  </a:extLst>
                </a:gridCol>
                <a:gridCol w="7598536">
                  <a:extLst>
                    <a:ext uri="{9D8B030D-6E8A-4147-A177-3AD203B41FA5}">
                      <a16:colId xmlns:a16="http://schemas.microsoft.com/office/drawing/2014/main" val="4025799522"/>
                    </a:ext>
                  </a:extLst>
                </a:gridCol>
              </a:tblGrid>
              <a:tr h="376256">
                <a:tc>
                  <a:txBody>
                    <a:bodyPr/>
                    <a:lstStyle/>
                    <a:p>
                      <a:pPr algn="l" fontAlgn="ctr"/>
                      <a:r>
                        <a:rPr lang="fi-FI" sz="1900" b="1" i="0" u="none" strike="noStrike" dirty="0" err="1">
                          <a:solidFill>
                            <a:schemeClr val="bg1"/>
                          </a:solidFill>
                          <a:effectLst/>
                          <a:latin typeface="Calibri"/>
                        </a:rPr>
                        <a:t>Task</a:t>
                      </a:r>
                      <a:r>
                        <a:rPr lang="fi-FI" sz="1900" b="1" i="0" u="none" strike="noStrike" dirty="0">
                          <a:solidFill>
                            <a:schemeClr val="bg1"/>
                          </a:solidFill>
                          <a:effectLst/>
                          <a:latin typeface="Calibri"/>
                        </a:rPr>
                        <a:t> </a:t>
                      </a:r>
                    </a:p>
                  </a:txBody>
                  <a:tcPr marL="8626" marR="8626" marT="8626" marB="0" anchor="ctr">
                    <a:solidFill>
                      <a:schemeClr val="bg2">
                        <a:lumMod val="75000"/>
                      </a:schemeClr>
                    </a:solidFill>
                  </a:tcPr>
                </a:tc>
                <a:tc>
                  <a:txBody>
                    <a:bodyPr/>
                    <a:lstStyle/>
                    <a:p>
                      <a:pPr algn="l" fontAlgn="ctr"/>
                      <a:r>
                        <a:rPr lang="fi-FI" sz="1900" b="1" i="0" u="none" strike="noStrike" dirty="0">
                          <a:solidFill>
                            <a:schemeClr val="bg1"/>
                          </a:solidFill>
                          <a:effectLst/>
                          <a:latin typeface="Calibri"/>
                        </a:rPr>
                        <a:t>Deliverables</a:t>
                      </a:r>
                    </a:p>
                  </a:txBody>
                  <a:tcPr marL="8626" marR="8626" marT="8626" marB="0" anchor="ctr">
                    <a:solidFill>
                      <a:schemeClr val="bg2">
                        <a:lumMod val="75000"/>
                      </a:schemeClr>
                    </a:solidFill>
                  </a:tcPr>
                </a:tc>
                <a:tc>
                  <a:txBody>
                    <a:bodyPr/>
                    <a:lstStyle/>
                    <a:p>
                      <a:pPr algn="l" fontAlgn="ctr"/>
                      <a:r>
                        <a:rPr lang="fi-FI" sz="1900" b="1" i="0" u="none" strike="noStrike" dirty="0" err="1">
                          <a:solidFill>
                            <a:schemeClr val="bg1"/>
                          </a:solidFill>
                          <a:effectLst/>
                          <a:latin typeface="Calibri"/>
                        </a:rPr>
                        <a:t>Results</a:t>
                      </a:r>
                      <a:endParaRPr lang="fi-FI" sz="1900" b="1" i="0" u="none" strike="noStrike" dirty="0">
                        <a:solidFill>
                          <a:schemeClr val="bg1"/>
                        </a:solidFill>
                        <a:effectLst/>
                        <a:latin typeface="Calibri"/>
                      </a:endParaRPr>
                    </a:p>
                  </a:txBody>
                  <a:tcPr marL="8626" marR="8626" marT="8626" marB="0" anchor="ctr">
                    <a:solidFill>
                      <a:schemeClr val="bg2">
                        <a:lumMod val="75000"/>
                      </a:schemeClr>
                    </a:solidFill>
                  </a:tcPr>
                </a:tc>
                <a:extLst>
                  <a:ext uri="{0D108BD9-81ED-4DB2-BD59-A6C34878D82A}">
                    <a16:rowId xmlns:a16="http://schemas.microsoft.com/office/drawing/2014/main" val="3714084008"/>
                  </a:ext>
                </a:extLst>
              </a:tr>
              <a:tr h="935295">
                <a:tc>
                  <a:txBody>
                    <a:bodyPr/>
                    <a:lstStyle/>
                    <a:p>
                      <a:pPr algn="l" fontAlgn="ctr"/>
                      <a:r>
                        <a:rPr lang="en-US" sz="1900" b="0" i="0" u="none" strike="noStrike" dirty="0">
                          <a:solidFill>
                            <a:srgbClr val="000000"/>
                          </a:solidFill>
                          <a:effectLst/>
                          <a:latin typeface="Calibri"/>
                        </a:rPr>
                        <a:t>Subtask 2.1.1</a:t>
                      </a:r>
                    </a:p>
                  </a:txBody>
                  <a:tcPr marL="8626" marR="8626" marT="8626" marB="0" anchor="ctr">
                    <a:solidFill>
                      <a:schemeClr val="bg2">
                        <a:lumMod val="20000"/>
                        <a:lumOff val="80000"/>
                      </a:schemeClr>
                    </a:solidFill>
                  </a:tcPr>
                </a:tc>
                <a:tc>
                  <a:txBody>
                    <a:bodyPr/>
                    <a:lstStyle/>
                    <a:p>
                      <a:pPr algn="l" fontAlgn="ctr"/>
                      <a:r>
                        <a:rPr lang="en-GB" sz="1900" b="0" i="0" u="none" strike="noStrike" dirty="0">
                          <a:solidFill>
                            <a:srgbClr val="000000"/>
                          </a:solidFill>
                          <a:effectLst/>
                          <a:latin typeface="+mn-lt"/>
                        </a:rPr>
                        <a:t>Further development of risk area mapping</a:t>
                      </a:r>
                    </a:p>
                  </a:txBody>
                  <a:tcPr marL="8626" marR="8626" marT="8626" marB="0" anchor="ctr">
                    <a:solidFill>
                      <a:schemeClr val="bg2">
                        <a:lumMod val="20000"/>
                        <a:lumOff val="80000"/>
                      </a:schemeClr>
                    </a:solidFill>
                  </a:tcPr>
                </a:tc>
                <a:tc>
                  <a:txBody>
                    <a:bodyPr/>
                    <a:lstStyle/>
                    <a:p>
                      <a:pPr lvl="0" algn="l">
                        <a:lnSpc>
                          <a:spcPct val="100000"/>
                        </a:lnSpc>
                        <a:spcBef>
                          <a:spcPts val="0"/>
                        </a:spcBef>
                        <a:spcAft>
                          <a:spcPts val="0"/>
                        </a:spcAft>
                        <a:buNone/>
                      </a:pPr>
                      <a:r>
                        <a:rPr lang="en-GB" sz="1900" b="0" i="0" u="none" strike="noStrike" dirty="0">
                          <a:solidFill>
                            <a:srgbClr val="000000"/>
                          </a:solidFill>
                          <a:effectLst/>
                          <a:latin typeface="+mn-lt"/>
                        </a:rPr>
                        <a:t>Application of risk mapping method to 3 seal species and 11 waterbird species, allowing to identify some (species-specific) areas of high bycatch risk</a:t>
                      </a:r>
                    </a:p>
                  </a:txBody>
                  <a:tcPr marL="8626" marR="8626" marT="8626" marB="0" anchor="ctr">
                    <a:solidFill>
                      <a:schemeClr val="bg2">
                        <a:lumMod val="20000"/>
                        <a:lumOff val="80000"/>
                      </a:schemeClr>
                    </a:solidFill>
                  </a:tcPr>
                </a:tc>
                <a:extLst>
                  <a:ext uri="{0D108BD9-81ED-4DB2-BD59-A6C34878D82A}">
                    <a16:rowId xmlns:a16="http://schemas.microsoft.com/office/drawing/2014/main" val="2885721230"/>
                  </a:ext>
                </a:extLst>
              </a:tr>
              <a:tr h="935295">
                <a:tc>
                  <a:txBody>
                    <a:bodyPr/>
                    <a:lstStyle/>
                    <a:p>
                      <a:pPr algn="l" fontAlgn="ctr"/>
                      <a:r>
                        <a:rPr lang="en-US" sz="1900" b="0" i="0" u="none" strike="noStrike" dirty="0">
                          <a:solidFill>
                            <a:srgbClr val="000000"/>
                          </a:solidFill>
                          <a:effectLst/>
                          <a:latin typeface="Calibri"/>
                        </a:rPr>
                        <a:t>Subtask 2.1.2</a:t>
                      </a:r>
                    </a:p>
                  </a:txBody>
                  <a:tcPr marL="8626" marR="8626" marT="8626" marB="0" anchor="ctr">
                    <a:solidFill>
                      <a:schemeClr val="bg2">
                        <a:lumMod val="40000"/>
                        <a:lumOff val="60000"/>
                      </a:schemeClr>
                    </a:solidFill>
                  </a:tcPr>
                </a:tc>
                <a:tc>
                  <a:txBody>
                    <a:bodyPr/>
                    <a:lstStyle/>
                    <a:p>
                      <a:pPr algn="l" fontAlgn="ctr"/>
                      <a:r>
                        <a:rPr lang="en-GB" sz="1900" b="0" i="0" u="none" strike="noStrike" dirty="0">
                          <a:solidFill>
                            <a:srgbClr val="000000"/>
                          </a:solidFill>
                          <a:effectLst/>
                          <a:latin typeface="+mn-lt"/>
                        </a:rPr>
                        <a:t>Evaluating bycatch assessment approach developed in OSPAR-HELCOM bycatch WS</a:t>
                      </a:r>
                    </a:p>
                  </a:txBody>
                  <a:tcPr marL="8626" marR="8626" marT="8626" marB="0" anchor="ctr">
                    <a:solidFill>
                      <a:schemeClr val="bg2">
                        <a:lumMod val="40000"/>
                        <a:lumOff val="6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900" b="0" i="0" u="none" strike="noStrike" noProof="0" dirty="0">
                          <a:effectLst/>
                        </a:rPr>
                        <a:t>Indicator assessments for 6 marine mammal populations and 11 waterbird species, all showing that Good Environmental Status is not achieved</a:t>
                      </a:r>
                    </a:p>
                  </a:txBody>
                  <a:tcPr marL="8626" marR="8626" marT="8626" marB="0" anchor="ctr">
                    <a:solidFill>
                      <a:schemeClr val="bg2">
                        <a:lumMod val="40000"/>
                        <a:lumOff val="60000"/>
                      </a:schemeClr>
                    </a:solidFill>
                  </a:tcPr>
                </a:tc>
                <a:extLst>
                  <a:ext uri="{0D108BD9-81ED-4DB2-BD59-A6C34878D82A}">
                    <a16:rowId xmlns:a16="http://schemas.microsoft.com/office/drawing/2014/main" val="1115841248"/>
                  </a:ext>
                </a:extLst>
              </a:tr>
            </a:tbl>
          </a:graphicData>
        </a:graphic>
      </p:graphicFrame>
    </p:spTree>
    <p:extLst>
      <p:ext uri="{BB962C8B-B14F-4D97-AF65-F5344CB8AC3E}">
        <p14:creationId xmlns:p14="http://schemas.microsoft.com/office/powerpoint/2010/main" val="1963069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4ABDE-521F-4FD4-A7E5-2C8BD88FCE96}"/>
              </a:ext>
            </a:extLst>
          </p:cNvPr>
          <p:cNvSpPr>
            <a:spLocks noGrp="1"/>
          </p:cNvSpPr>
          <p:nvPr>
            <p:ph type="title"/>
          </p:nvPr>
        </p:nvSpPr>
        <p:spPr/>
        <p:txBody>
          <a:bodyPr/>
          <a:lstStyle/>
          <a:p>
            <a:r>
              <a:rPr lang="fi-FI" dirty="0"/>
              <a:t>Results summary – fish (A2.2)</a:t>
            </a:r>
          </a:p>
        </p:txBody>
      </p:sp>
      <p:graphicFrame>
        <p:nvGraphicFramePr>
          <p:cNvPr id="3" name="Table 5">
            <a:extLst>
              <a:ext uri="{FF2B5EF4-FFF2-40B4-BE49-F238E27FC236}">
                <a16:creationId xmlns:a16="http://schemas.microsoft.com/office/drawing/2014/main" id="{4320C900-F114-250E-8E95-FC42697FD6D5}"/>
              </a:ext>
            </a:extLst>
          </p:cNvPr>
          <p:cNvGraphicFramePr>
            <a:graphicFrameLocks noGrp="1"/>
          </p:cNvGraphicFramePr>
          <p:nvPr>
            <p:ph idx="1"/>
            <p:extLst>
              <p:ext uri="{D42A27DB-BD31-4B8C-83A1-F6EECF244321}">
                <p14:modId xmlns:p14="http://schemas.microsoft.com/office/powerpoint/2010/main" val="4199361120"/>
              </p:ext>
            </p:extLst>
          </p:nvPr>
        </p:nvGraphicFramePr>
        <p:xfrm>
          <a:off x="279542" y="1871906"/>
          <a:ext cx="11672052" cy="3182956"/>
        </p:xfrm>
        <a:graphic>
          <a:graphicData uri="http://schemas.openxmlformats.org/drawingml/2006/table">
            <a:tbl>
              <a:tblPr firstRow="1" bandRow="1">
                <a:tableStyleId>{93296810-A885-4BE3-A3E7-6D5BEEA58F35}</a:tableStyleId>
              </a:tblPr>
              <a:tblGrid>
                <a:gridCol w="1814537">
                  <a:extLst>
                    <a:ext uri="{9D8B030D-6E8A-4147-A177-3AD203B41FA5}">
                      <a16:colId xmlns:a16="http://schemas.microsoft.com/office/drawing/2014/main" val="397624664"/>
                    </a:ext>
                  </a:extLst>
                </a:gridCol>
                <a:gridCol w="5534201">
                  <a:extLst>
                    <a:ext uri="{9D8B030D-6E8A-4147-A177-3AD203B41FA5}">
                      <a16:colId xmlns:a16="http://schemas.microsoft.com/office/drawing/2014/main" val="425498181"/>
                    </a:ext>
                  </a:extLst>
                </a:gridCol>
                <a:gridCol w="4323314">
                  <a:extLst>
                    <a:ext uri="{9D8B030D-6E8A-4147-A177-3AD203B41FA5}">
                      <a16:colId xmlns:a16="http://schemas.microsoft.com/office/drawing/2014/main" val="1007943524"/>
                    </a:ext>
                  </a:extLst>
                </a:gridCol>
              </a:tblGrid>
              <a:tr h="422504">
                <a:tc>
                  <a:txBody>
                    <a:bodyPr/>
                    <a:lstStyle/>
                    <a:p>
                      <a:pPr algn="l" fontAlgn="ctr"/>
                      <a:r>
                        <a:rPr lang="fi-FI" sz="2000" b="1" i="0" u="none" strike="noStrike" dirty="0">
                          <a:solidFill>
                            <a:schemeClr val="bg1"/>
                          </a:solidFill>
                          <a:effectLst/>
                          <a:latin typeface="Calibri" panose="020F0502020204030204" pitchFamily="34" charset="0"/>
                        </a:rPr>
                        <a:t>Task </a:t>
                      </a:r>
                    </a:p>
                  </a:txBody>
                  <a:tcPr marL="8626" marR="8626" marT="8626" marB="0" anchor="ctr">
                    <a:solidFill>
                      <a:schemeClr val="bg2">
                        <a:lumMod val="75000"/>
                      </a:schemeClr>
                    </a:solidFill>
                  </a:tcPr>
                </a:tc>
                <a:tc>
                  <a:txBody>
                    <a:bodyPr/>
                    <a:lstStyle/>
                    <a:p>
                      <a:pPr algn="l" fontAlgn="ctr"/>
                      <a:r>
                        <a:rPr lang="fi-FI" sz="2000" b="1" i="0" u="none" strike="noStrike" dirty="0">
                          <a:solidFill>
                            <a:schemeClr val="bg1"/>
                          </a:solidFill>
                          <a:effectLst/>
                          <a:latin typeface="Calibri" panose="020F0502020204030204" pitchFamily="34" charset="0"/>
                        </a:rPr>
                        <a:t>Deliverable</a:t>
                      </a:r>
                    </a:p>
                  </a:txBody>
                  <a:tcPr marL="8626" marR="8626" marT="8626" marB="0" anchor="ctr">
                    <a:solidFill>
                      <a:schemeClr val="bg2">
                        <a:lumMod val="75000"/>
                      </a:schemeClr>
                    </a:solidFill>
                  </a:tcPr>
                </a:tc>
                <a:tc>
                  <a:txBody>
                    <a:bodyPr/>
                    <a:lstStyle/>
                    <a:p>
                      <a:pPr algn="l" fontAlgn="ctr"/>
                      <a:r>
                        <a:rPr lang="fi-FI" sz="2000" b="1" i="0" u="none" strike="noStrike" dirty="0">
                          <a:solidFill>
                            <a:schemeClr val="bg1"/>
                          </a:solidFill>
                          <a:effectLst/>
                          <a:latin typeface="Calibri" panose="020F0502020204030204" pitchFamily="34" charset="0"/>
                        </a:rPr>
                        <a:t>Results</a:t>
                      </a:r>
                    </a:p>
                  </a:txBody>
                  <a:tcPr marL="8626" marR="8626" marT="8626" marB="0" anchor="ctr">
                    <a:solidFill>
                      <a:schemeClr val="bg2">
                        <a:lumMod val="75000"/>
                      </a:schemeClr>
                    </a:solidFill>
                  </a:tcPr>
                </a:tc>
                <a:extLst>
                  <a:ext uri="{0D108BD9-81ED-4DB2-BD59-A6C34878D82A}">
                    <a16:rowId xmlns:a16="http://schemas.microsoft.com/office/drawing/2014/main" val="3714084008"/>
                  </a:ext>
                </a:extLst>
              </a:tr>
              <a:tr h="679186">
                <a:tc>
                  <a:txBody>
                    <a:bodyPr/>
                    <a:lstStyle/>
                    <a:p>
                      <a:pPr algn="l" fontAlgn="ctr"/>
                      <a:r>
                        <a:rPr lang="en-US" sz="2000" b="0" i="0" u="none" strike="noStrike" dirty="0">
                          <a:solidFill>
                            <a:srgbClr val="000000"/>
                          </a:solidFill>
                          <a:effectLst/>
                          <a:latin typeface="Calibri" panose="020F0502020204030204" pitchFamily="34" charset="0"/>
                        </a:rPr>
                        <a:t>Subtask 2.2.1 </a:t>
                      </a:r>
                    </a:p>
                  </a:txBody>
                  <a:tcPr marL="8626" marR="8626" marT="8626" marB="0" anchor="ctr">
                    <a:solidFill>
                      <a:schemeClr val="bg2">
                        <a:lumMod val="20000"/>
                        <a:lumOff val="80000"/>
                      </a:schemeClr>
                    </a:solidFill>
                  </a:tcPr>
                </a:tc>
                <a:tc>
                  <a:txBody>
                    <a:bodyPr/>
                    <a:lstStyle/>
                    <a:p>
                      <a:pPr algn="l" fontAlgn="ctr"/>
                      <a:r>
                        <a:rPr lang="en-US" sz="2000" b="0" i="0" u="none" strike="noStrike" dirty="0">
                          <a:solidFill>
                            <a:srgbClr val="000000"/>
                          </a:solidFill>
                          <a:effectLst/>
                          <a:latin typeface="Calibri" panose="020F0502020204030204" pitchFamily="34" charset="0"/>
                        </a:rPr>
                        <a:t>Improved assessment approach </a:t>
                      </a:r>
                    </a:p>
                    <a:p>
                      <a:pPr algn="l" fontAlgn="ctr"/>
                      <a:r>
                        <a:rPr lang="en-US" sz="2000" b="0" i="0" u="none" strike="noStrike" dirty="0">
                          <a:solidFill>
                            <a:srgbClr val="000000"/>
                          </a:solidFill>
                          <a:effectLst/>
                          <a:latin typeface="Calibri" panose="020F0502020204030204" pitchFamily="34" charset="0"/>
                        </a:rPr>
                        <a:t>-foremost for coastal fish</a:t>
                      </a:r>
                    </a:p>
                    <a:p>
                      <a:pPr algn="l" fontAlgn="ctr"/>
                      <a:r>
                        <a:rPr lang="en-US" sz="2000" b="0" i="0" u="none" strike="noStrike" dirty="0">
                          <a:solidFill>
                            <a:srgbClr val="000000"/>
                          </a:solidFill>
                          <a:effectLst/>
                          <a:latin typeface="Calibri" panose="020F0502020204030204" pitchFamily="34" charset="0"/>
                        </a:rPr>
                        <a:t>-also for species where ICES do not provide analytical reference points (flatfish</a:t>
                      </a:r>
                      <a:r>
                        <a:rPr lang="en-US" sz="2000" b="0" i="0" u="none" strike="noStrike" baseline="0" dirty="0">
                          <a:solidFill>
                            <a:srgbClr val="000000"/>
                          </a:solidFill>
                          <a:effectLst/>
                          <a:latin typeface="Calibri" panose="020F0502020204030204" pitchFamily="34" charset="0"/>
                        </a:rPr>
                        <a:t> species and three-</a:t>
                      </a:r>
                      <a:r>
                        <a:rPr lang="en-US" sz="2000" b="0" i="0" u="none" strike="noStrike" baseline="0" dirty="0" err="1">
                          <a:solidFill>
                            <a:srgbClr val="000000"/>
                          </a:solidFill>
                          <a:effectLst/>
                          <a:latin typeface="Calibri" panose="020F0502020204030204" pitchFamily="34" charset="0"/>
                        </a:rPr>
                        <a:t>spined</a:t>
                      </a:r>
                      <a:r>
                        <a:rPr lang="en-US" sz="2000" b="0" i="0" u="none" strike="noStrike" baseline="0" dirty="0">
                          <a:solidFill>
                            <a:srgbClr val="000000"/>
                          </a:solidFill>
                          <a:effectLst/>
                          <a:latin typeface="Calibri" panose="020F0502020204030204" pitchFamily="34" charset="0"/>
                        </a:rPr>
                        <a:t> stickleback)</a:t>
                      </a:r>
                      <a:endParaRPr lang="en-US" sz="2000" b="0" i="0" u="none" strike="noStrike" dirty="0">
                        <a:solidFill>
                          <a:srgbClr val="000000"/>
                        </a:solidFill>
                        <a:effectLst/>
                        <a:latin typeface="Calibri" panose="020F0502020204030204" pitchFamily="34" charset="0"/>
                      </a:endParaRPr>
                    </a:p>
                  </a:txBody>
                  <a:tcPr marL="8626" marR="8626" marT="8626" marB="0" anchor="ctr">
                    <a:solidFill>
                      <a:schemeClr val="bg2">
                        <a:lumMod val="20000"/>
                        <a:lumOff val="80000"/>
                      </a:schemeClr>
                    </a:solidFill>
                  </a:tcPr>
                </a:tc>
                <a:tc>
                  <a:txBody>
                    <a:bodyPr/>
                    <a:lstStyle/>
                    <a:p>
                      <a:pPr algn="l" fontAlgn="ctr"/>
                      <a:r>
                        <a:rPr lang="en-US" sz="2000" b="0" i="0" u="none" strike="noStrike" dirty="0">
                          <a:solidFill>
                            <a:srgbClr val="000000"/>
                          </a:solidFill>
                          <a:effectLst/>
                          <a:latin typeface="Calibri" panose="020F0502020204030204" pitchFamily="34" charset="0"/>
                        </a:rPr>
                        <a:t>ASCETS provides thresholds</a:t>
                      </a:r>
                      <a:r>
                        <a:rPr lang="en-US" sz="2000" b="0" i="0" u="none" strike="noStrike" baseline="0" dirty="0">
                          <a:solidFill>
                            <a:srgbClr val="000000"/>
                          </a:solidFill>
                          <a:effectLst/>
                          <a:latin typeface="Calibri" panose="020F0502020204030204" pitchFamily="34" charset="0"/>
                        </a:rPr>
                        <a:t> with associated uncertainty.  I</a:t>
                      </a:r>
                      <a:r>
                        <a:rPr lang="en-US" sz="2000" b="0" i="0" u="none" strike="noStrike" dirty="0">
                          <a:solidFill>
                            <a:srgbClr val="000000"/>
                          </a:solidFill>
                          <a:effectLst/>
                          <a:latin typeface="Calibri" panose="020F0502020204030204" pitchFamily="34" charset="0"/>
                        </a:rPr>
                        <a:t>mplemented in</a:t>
                      </a:r>
                      <a:r>
                        <a:rPr lang="en-US" sz="2000" b="0" i="0" u="none" strike="noStrike" baseline="0" dirty="0">
                          <a:solidFill>
                            <a:srgbClr val="000000"/>
                          </a:solidFill>
                          <a:effectLst/>
                          <a:latin typeface="Calibri" panose="020F0502020204030204" pitchFamily="34" charset="0"/>
                        </a:rPr>
                        <a:t> HOLAS 3 coastal fish indicators and flatfish stocks, implemented on three-spined stickleback</a:t>
                      </a:r>
                      <a:endParaRPr lang="en-US" sz="2000" b="0" i="0" u="none" strike="noStrike" dirty="0">
                        <a:solidFill>
                          <a:srgbClr val="000000"/>
                        </a:solidFill>
                        <a:effectLst/>
                        <a:latin typeface="Calibri" panose="020F0502020204030204" pitchFamily="34" charset="0"/>
                      </a:endParaRPr>
                    </a:p>
                  </a:txBody>
                  <a:tcPr marL="8626" marR="8626" marT="8626" marB="0" anchor="ctr">
                    <a:solidFill>
                      <a:schemeClr val="bg2">
                        <a:lumMod val="20000"/>
                        <a:lumOff val="80000"/>
                      </a:schemeClr>
                    </a:solidFill>
                  </a:tcPr>
                </a:tc>
                <a:extLst>
                  <a:ext uri="{0D108BD9-81ED-4DB2-BD59-A6C34878D82A}">
                    <a16:rowId xmlns:a16="http://schemas.microsoft.com/office/drawing/2014/main" val="2885721230"/>
                  </a:ext>
                </a:extLst>
              </a:tr>
              <a:tr h="679186">
                <a:tc>
                  <a:txBody>
                    <a:bodyPr/>
                    <a:lstStyle/>
                    <a:p>
                      <a:pPr algn="l" fontAlgn="ctr"/>
                      <a:r>
                        <a:rPr lang="en-US" sz="2000" b="0" i="0" u="none" strike="noStrike" dirty="0">
                          <a:solidFill>
                            <a:srgbClr val="000000"/>
                          </a:solidFill>
                          <a:effectLst/>
                          <a:latin typeface="Calibri" panose="020F0502020204030204" pitchFamily="34" charset="0"/>
                        </a:rPr>
                        <a:t>Subtask 2.2.2 </a:t>
                      </a:r>
                    </a:p>
                  </a:txBody>
                  <a:tcPr marL="8626" marR="8626" marT="8626" marB="0" anchor="ctr">
                    <a:solidFill>
                      <a:schemeClr val="bg2">
                        <a:lumMod val="40000"/>
                        <a:lumOff val="60000"/>
                      </a:schemeClr>
                    </a:solidFill>
                  </a:tcPr>
                </a:tc>
                <a:tc>
                  <a:txBody>
                    <a:bodyPr/>
                    <a:lstStyle/>
                    <a:p>
                      <a:pPr algn="l" fontAlgn="ctr"/>
                      <a:r>
                        <a:rPr lang="en-US" sz="2000" b="0" i="0" u="none" strike="noStrike" dirty="0">
                          <a:solidFill>
                            <a:srgbClr val="000000"/>
                          </a:solidFill>
                          <a:effectLst/>
                          <a:latin typeface="Calibri" panose="020F0502020204030204" pitchFamily="34" charset="0"/>
                        </a:rPr>
                        <a:t>Development of a size-based assessment for the same species and communities</a:t>
                      </a:r>
                    </a:p>
                  </a:txBody>
                  <a:tcPr marL="8626" marR="8626" marT="8626" marB="0" anchor="ctr">
                    <a:solidFill>
                      <a:schemeClr val="bg2">
                        <a:lumMod val="40000"/>
                        <a:lumOff val="60000"/>
                      </a:schemeClr>
                    </a:solidFill>
                  </a:tcPr>
                </a:tc>
                <a:tc>
                  <a:txBody>
                    <a:bodyPr/>
                    <a:lstStyle/>
                    <a:p>
                      <a:pPr algn="l" fontAlgn="ctr"/>
                      <a:r>
                        <a:rPr lang="en-US" sz="2000" b="0" i="0" u="none" strike="noStrike" dirty="0">
                          <a:solidFill>
                            <a:srgbClr val="000000"/>
                          </a:solidFill>
                          <a:effectLst/>
                          <a:latin typeface="Calibri" panose="020F0502020204030204" pitchFamily="34" charset="0"/>
                        </a:rPr>
                        <a:t>L90 operationalized.</a:t>
                      </a:r>
                    </a:p>
                    <a:p>
                      <a:pPr algn="l" fontAlgn="ctr"/>
                      <a:r>
                        <a:rPr lang="en-US" sz="2000" b="0" i="0" u="none" strike="noStrike" dirty="0">
                          <a:solidFill>
                            <a:srgbClr val="000000"/>
                          </a:solidFill>
                          <a:effectLst/>
                          <a:latin typeface="Calibri" panose="020F0502020204030204" pitchFamily="34" charset="0"/>
                        </a:rPr>
                        <a:t>Implemented in HOLAS</a:t>
                      </a:r>
                      <a:r>
                        <a:rPr lang="en-US" sz="2000" b="0" i="0" u="none" strike="noStrike" baseline="0" dirty="0">
                          <a:solidFill>
                            <a:srgbClr val="000000"/>
                          </a:solidFill>
                          <a:effectLst/>
                          <a:latin typeface="Calibri" panose="020F0502020204030204" pitchFamily="34" charset="0"/>
                        </a:rPr>
                        <a:t> 3 with thresholds for coastal fish key species (perch), and HOLAS 3 flatfish stocks (trends over time)</a:t>
                      </a:r>
                      <a:endParaRPr lang="en-US" sz="2000" b="0" i="0" u="none" strike="noStrike" dirty="0">
                        <a:solidFill>
                          <a:srgbClr val="000000"/>
                        </a:solidFill>
                        <a:effectLst/>
                        <a:latin typeface="Calibri" panose="020F0502020204030204" pitchFamily="34" charset="0"/>
                      </a:endParaRPr>
                    </a:p>
                  </a:txBody>
                  <a:tcPr marL="8626" marR="8626" marT="8626" marB="0" anchor="ctr">
                    <a:solidFill>
                      <a:schemeClr val="bg2">
                        <a:lumMod val="40000"/>
                        <a:lumOff val="60000"/>
                      </a:schemeClr>
                    </a:solidFill>
                  </a:tcPr>
                </a:tc>
                <a:extLst>
                  <a:ext uri="{0D108BD9-81ED-4DB2-BD59-A6C34878D82A}">
                    <a16:rowId xmlns:a16="http://schemas.microsoft.com/office/drawing/2014/main" val="1115841248"/>
                  </a:ext>
                </a:extLst>
              </a:tr>
            </a:tbl>
          </a:graphicData>
        </a:graphic>
      </p:graphicFrame>
    </p:spTree>
    <p:extLst>
      <p:ext uri="{BB962C8B-B14F-4D97-AF65-F5344CB8AC3E}">
        <p14:creationId xmlns:p14="http://schemas.microsoft.com/office/powerpoint/2010/main" val="4221861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651B739-DA3A-4FB2-92C0-CC723E9446B6}"/>
              </a:ext>
            </a:extLst>
          </p:cNvPr>
          <p:cNvSpPr>
            <a:spLocks noGrp="1"/>
          </p:cNvSpPr>
          <p:nvPr>
            <p:ph type="title"/>
          </p:nvPr>
        </p:nvSpPr>
        <p:spPr/>
        <p:txBody>
          <a:bodyPr>
            <a:normAutofit/>
          </a:bodyPr>
          <a:lstStyle/>
          <a:p>
            <a:r>
              <a:rPr lang="sv-FI" dirty="0"/>
              <a:t>Key messages for fish (A2.2)</a:t>
            </a:r>
            <a:endParaRPr lang="en-GB" dirty="0"/>
          </a:p>
        </p:txBody>
      </p:sp>
      <p:sp>
        <p:nvSpPr>
          <p:cNvPr id="8" name="Content Placeholder 7">
            <a:extLst>
              <a:ext uri="{FF2B5EF4-FFF2-40B4-BE49-F238E27FC236}">
                <a16:creationId xmlns:a16="http://schemas.microsoft.com/office/drawing/2014/main" id="{7737ABE4-F065-46A8-B912-90487AEFABA2}"/>
              </a:ext>
            </a:extLst>
          </p:cNvPr>
          <p:cNvSpPr>
            <a:spLocks noGrp="1"/>
          </p:cNvSpPr>
          <p:nvPr>
            <p:ph idx="1"/>
          </p:nvPr>
        </p:nvSpPr>
        <p:spPr>
          <a:xfrm>
            <a:off x="838200" y="1825624"/>
            <a:ext cx="10515600" cy="4666616"/>
          </a:xfrm>
        </p:spPr>
        <p:txBody>
          <a:bodyPr>
            <a:normAutofit fontScale="85000" lnSpcReduction="20000"/>
          </a:bodyPr>
          <a:lstStyle/>
          <a:p>
            <a:r>
              <a:rPr lang="en-GB" dirty="0"/>
              <a:t>Key messages for </a:t>
            </a:r>
            <a:r>
              <a:rPr lang="en-GB" b="1" dirty="0"/>
              <a:t>science</a:t>
            </a:r>
          </a:p>
          <a:p>
            <a:pPr marL="457200" lvl="1" indent="0">
              <a:buNone/>
            </a:pPr>
            <a:r>
              <a:rPr lang="en-GB" dirty="0"/>
              <a:t>1) Improved methodology for analysing structural change in time-series including uncertainty</a:t>
            </a:r>
          </a:p>
          <a:p>
            <a:pPr marL="457200" lvl="1" indent="0">
              <a:buNone/>
            </a:pPr>
            <a:r>
              <a:rPr lang="en-GB" dirty="0"/>
              <a:t>2) Improved functional understanding of spatial and temporal dynamics in coastal fish species and offshore data-limited stocks, including uncertainties in assessments</a:t>
            </a:r>
            <a:r>
              <a:rPr lang="en-GB" dirty="0">
                <a:solidFill>
                  <a:srgbClr val="0070C0"/>
                </a:solidFill>
              </a:rPr>
              <a:t> </a:t>
            </a:r>
          </a:p>
          <a:p>
            <a:pPr marL="457200" lvl="1" indent="0">
              <a:buNone/>
            </a:pPr>
            <a:r>
              <a:rPr lang="en-GB" dirty="0"/>
              <a:t>3) </a:t>
            </a:r>
            <a:r>
              <a:rPr lang="sv-SE" dirty="0" err="1"/>
              <a:t>Improved</a:t>
            </a:r>
            <a:r>
              <a:rPr lang="sv-SE" dirty="0"/>
              <a:t> </a:t>
            </a:r>
            <a:r>
              <a:rPr lang="sv-SE" dirty="0" err="1"/>
              <a:t>understanding</a:t>
            </a:r>
            <a:r>
              <a:rPr lang="sv-SE" dirty="0"/>
              <a:t> </a:t>
            </a:r>
            <a:r>
              <a:rPr lang="sv-SE" dirty="0" err="1"/>
              <a:t>of</a:t>
            </a:r>
            <a:r>
              <a:rPr lang="sv-SE" dirty="0"/>
              <a:t> spatial and temporal variation in </a:t>
            </a:r>
            <a:r>
              <a:rPr lang="sv-SE" dirty="0" err="1"/>
              <a:t>size</a:t>
            </a:r>
            <a:r>
              <a:rPr lang="sv-SE" dirty="0"/>
              <a:t> </a:t>
            </a:r>
            <a:r>
              <a:rPr lang="sv-SE" dirty="0" err="1"/>
              <a:t>structure</a:t>
            </a:r>
            <a:r>
              <a:rPr lang="sv-SE" dirty="0"/>
              <a:t> </a:t>
            </a:r>
            <a:r>
              <a:rPr lang="sv-SE" dirty="0" err="1"/>
              <a:t>of</a:t>
            </a:r>
            <a:r>
              <a:rPr lang="sv-SE" dirty="0"/>
              <a:t> </a:t>
            </a:r>
            <a:r>
              <a:rPr lang="sv-SE" dirty="0" err="1"/>
              <a:t>fish</a:t>
            </a:r>
            <a:r>
              <a:rPr lang="sv-SE" dirty="0"/>
              <a:t> in the Baltic Sea, and </a:t>
            </a:r>
            <a:r>
              <a:rPr lang="sv-SE" dirty="0" err="1"/>
              <a:t>effects</a:t>
            </a:r>
            <a:r>
              <a:rPr lang="sv-SE" dirty="0"/>
              <a:t> </a:t>
            </a:r>
            <a:r>
              <a:rPr lang="sv-SE" dirty="0" err="1"/>
              <a:t>of</a:t>
            </a:r>
            <a:r>
              <a:rPr lang="sv-SE" dirty="0"/>
              <a:t> human </a:t>
            </a:r>
            <a:r>
              <a:rPr lang="sv-SE" dirty="0" err="1"/>
              <a:t>pressures</a:t>
            </a:r>
            <a:r>
              <a:rPr lang="sv-SE" dirty="0"/>
              <a:t> (Östman et al. in </a:t>
            </a:r>
            <a:r>
              <a:rPr lang="sv-SE" dirty="0" err="1"/>
              <a:t>review</a:t>
            </a:r>
            <a:r>
              <a:rPr lang="sv-SE" dirty="0"/>
              <a:t>), </a:t>
            </a:r>
            <a:r>
              <a:rPr lang="sv-SE" dirty="0" err="1"/>
              <a:t>with</a:t>
            </a:r>
            <a:r>
              <a:rPr lang="sv-SE" dirty="0"/>
              <a:t> </a:t>
            </a:r>
            <a:r>
              <a:rPr lang="sv-SE" dirty="0" err="1"/>
              <a:t>methodological</a:t>
            </a:r>
            <a:r>
              <a:rPr lang="sv-SE" dirty="0"/>
              <a:t> sampling variation taken </a:t>
            </a:r>
            <a:r>
              <a:rPr lang="sv-SE" dirty="0" err="1"/>
              <a:t>into</a:t>
            </a:r>
            <a:r>
              <a:rPr lang="sv-SE" dirty="0"/>
              <a:t> </a:t>
            </a:r>
            <a:r>
              <a:rPr lang="sv-SE" dirty="0" err="1"/>
              <a:t>account</a:t>
            </a:r>
            <a:r>
              <a:rPr lang="sv-SE" dirty="0"/>
              <a:t> </a:t>
            </a:r>
            <a:endParaRPr lang="en-GB" dirty="0"/>
          </a:p>
          <a:p>
            <a:pPr marL="457200" lvl="1" indent="0">
              <a:buNone/>
            </a:pPr>
            <a:endParaRPr lang="sv-SE" dirty="0"/>
          </a:p>
          <a:p>
            <a:r>
              <a:rPr lang="en-GB" dirty="0"/>
              <a:t>Key message for </a:t>
            </a:r>
            <a:r>
              <a:rPr lang="en-GB" b="1" dirty="0"/>
              <a:t>policy makers</a:t>
            </a:r>
          </a:p>
          <a:p>
            <a:pPr marL="457200" lvl="1" indent="0">
              <a:buNone/>
            </a:pPr>
            <a:r>
              <a:rPr lang="en-GB" dirty="0"/>
              <a:t>1) Improved and extended status assessment (species and areas) for coastal fish</a:t>
            </a:r>
          </a:p>
          <a:p>
            <a:pPr marL="457200" lvl="1" indent="0">
              <a:buNone/>
            </a:pPr>
            <a:r>
              <a:rPr lang="en-GB" dirty="0"/>
              <a:t>2) Assessment of changes in state of offshore data-limited stocks lacking ICES analytical reference points</a:t>
            </a:r>
          </a:p>
          <a:p>
            <a:pPr marL="457200" lvl="1" indent="0">
              <a:buNone/>
            </a:pPr>
            <a:r>
              <a:rPr lang="en-GB" dirty="0"/>
              <a:t>3) Management targets for size structure for coastal key fish species and trends over time in the size structure of data-limited offshore species </a:t>
            </a:r>
          </a:p>
          <a:p>
            <a:pPr marL="457200" lvl="1" indent="0">
              <a:buNone/>
            </a:pPr>
            <a:endParaRPr lang="en-GB" b="1" dirty="0"/>
          </a:p>
          <a:p>
            <a:pPr marL="457200" lvl="1" indent="0">
              <a:buNone/>
            </a:pPr>
            <a:r>
              <a:rPr lang="en-GB" b="1" dirty="0">
                <a:sym typeface="Wingdings" panose="05000000000000000000" pitchFamily="2" charset="2"/>
              </a:rPr>
              <a:t> </a:t>
            </a:r>
            <a:r>
              <a:rPr lang="en-GB" dirty="0"/>
              <a:t> Towards a more holistic and quantitative assessment of fish in the Baltic Sea</a:t>
            </a:r>
          </a:p>
          <a:p>
            <a:endParaRPr lang="en-GB" dirty="0"/>
          </a:p>
          <a:p>
            <a:endParaRPr lang="en-GB" dirty="0"/>
          </a:p>
        </p:txBody>
      </p:sp>
    </p:spTree>
    <p:extLst>
      <p:ext uri="{BB962C8B-B14F-4D97-AF65-F5344CB8AC3E}">
        <p14:creationId xmlns:p14="http://schemas.microsoft.com/office/powerpoint/2010/main" val="2350989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4ABDE-521F-4FD4-A7E5-2C8BD88FCE96}"/>
              </a:ext>
            </a:extLst>
          </p:cNvPr>
          <p:cNvSpPr>
            <a:spLocks noGrp="1"/>
          </p:cNvSpPr>
          <p:nvPr>
            <p:ph type="title"/>
          </p:nvPr>
        </p:nvSpPr>
        <p:spPr/>
        <p:txBody>
          <a:bodyPr/>
          <a:lstStyle/>
          <a:p>
            <a:r>
              <a:rPr lang="fi-FI" dirty="0"/>
              <a:t>Results summary – pelagic habitats (A2.3)</a:t>
            </a:r>
          </a:p>
        </p:txBody>
      </p:sp>
      <p:graphicFrame>
        <p:nvGraphicFramePr>
          <p:cNvPr id="3" name="Table 5">
            <a:extLst>
              <a:ext uri="{FF2B5EF4-FFF2-40B4-BE49-F238E27FC236}">
                <a16:creationId xmlns:a16="http://schemas.microsoft.com/office/drawing/2014/main" id="{D025FCE5-C0D7-29A8-3458-D2A094155A1C}"/>
              </a:ext>
            </a:extLst>
          </p:cNvPr>
          <p:cNvGraphicFramePr>
            <a:graphicFrameLocks noGrp="1"/>
          </p:cNvGraphicFramePr>
          <p:nvPr>
            <p:ph idx="1"/>
            <p:extLst>
              <p:ext uri="{D42A27DB-BD31-4B8C-83A1-F6EECF244321}">
                <p14:modId xmlns:p14="http://schemas.microsoft.com/office/powerpoint/2010/main" val="2754309741"/>
              </p:ext>
            </p:extLst>
          </p:nvPr>
        </p:nvGraphicFramePr>
        <p:xfrm>
          <a:off x="282149" y="1378445"/>
          <a:ext cx="11071651" cy="4460577"/>
        </p:xfrm>
        <a:graphic>
          <a:graphicData uri="http://schemas.openxmlformats.org/drawingml/2006/table">
            <a:tbl>
              <a:tblPr firstRow="1" bandRow="1">
                <a:tableStyleId>{93296810-A885-4BE3-A3E7-6D5BEEA58F35}</a:tableStyleId>
              </a:tblPr>
              <a:tblGrid>
                <a:gridCol w="1509888">
                  <a:extLst>
                    <a:ext uri="{9D8B030D-6E8A-4147-A177-3AD203B41FA5}">
                      <a16:colId xmlns:a16="http://schemas.microsoft.com/office/drawing/2014/main" val="397624664"/>
                    </a:ext>
                  </a:extLst>
                </a:gridCol>
                <a:gridCol w="5343991">
                  <a:extLst>
                    <a:ext uri="{9D8B030D-6E8A-4147-A177-3AD203B41FA5}">
                      <a16:colId xmlns:a16="http://schemas.microsoft.com/office/drawing/2014/main" val="2998288345"/>
                    </a:ext>
                  </a:extLst>
                </a:gridCol>
                <a:gridCol w="4217772">
                  <a:extLst>
                    <a:ext uri="{9D8B030D-6E8A-4147-A177-3AD203B41FA5}">
                      <a16:colId xmlns:a16="http://schemas.microsoft.com/office/drawing/2014/main" val="4025799522"/>
                    </a:ext>
                  </a:extLst>
                </a:gridCol>
              </a:tblGrid>
              <a:tr h="396656">
                <a:tc>
                  <a:txBody>
                    <a:bodyPr/>
                    <a:lstStyle/>
                    <a:p>
                      <a:pPr algn="l" fontAlgn="ctr"/>
                      <a:r>
                        <a:rPr lang="fi-FI" sz="2400" b="1" i="0" u="none" strike="noStrike" dirty="0" err="1">
                          <a:solidFill>
                            <a:schemeClr val="bg1"/>
                          </a:solidFill>
                          <a:effectLst/>
                          <a:latin typeface="Calibri"/>
                        </a:rPr>
                        <a:t>Task</a:t>
                      </a:r>
                      <a:r>
                        <a:rPr lang="fi-FI" sz="2400" b="1" i="0" u="none" strike="noStrike" dirty="0">
                          <a:solidFill>
                            <a:schemeClr val="bg1"/>
                          </a:solidFill>
                          <a:effectLst/>
                          <a:latin typeface="Calibri"/>
                        </a:rPr>
                        <a:t> </a:t>
                      </a:r>
                    </a:p>
                  </a:txBody>
                  <a:tcPr marL="8626" marR="8626" marT="8626" marB="0" anchor="ctr">
                    <a:solidFill>
                      <a:schemeClr val="bg2">
                        <a:lumMod val="75000"/>
                      </a:schemeClr>
                    </a:solidFill>
                  </a:tcPr>
                </a:tc>
                <a:tc>
                  <a:txBody>
                    <a:bodyPr/>
                    <a:lstStyle/>
                    <a:p>
                      <a:pPr algn="l" fontAlgn="ctr"/>
                      <a:r>
                        <a:rPr lang="fi-FI" sz="2400" b="1" i="0" u="none" strike="noStrike" err="1">
                          <a:solidFill>
                            <a:schemeClr val="bg1"/>
                          </a:solidFill>
                          <a:effectLst/>
                          <a:latin typeface="Calibri"/>
                        </a:rPr>
                        <a:t>Deliverables</a:t>
                      </a:r>
                    </a:p>
                  </a:txBody>
                  <a:tcPr marL="8626" marR="8626" marT="8626" marB="0" anchor="ctr">
                    <a:solidFill>
                      <a:schemeClr val="bg2">
                        <a:lumMod val="75000"/>
                      </a:schemeClr>
                    </a:solidFill>
                  </a:tcPr>
                </a:tc>
                <a:tc>
                  <a:txBody>
                    <a:bodyPr/>
                    <a:lstStyle/>
                    <a:p>
                      <a:pPr algn="l" fontAlgn="ctr"/>
                      <a:r>
                        <a:rPr lang="fi-FI" sz="2400" b="1" i="0" u="none" strike="noStrike" dirty="0" err="1">
                          <a:solidFill>
                            <a:schemeClr val="bg1"/>
                          </a:solidFill>
                          <a:effectLst/>
                          <a:latin typeface="Calibri"/>
                        </a:rPr>
                        <a:t>Results</a:t>
                      </a:r>
                      <a:endParaRPr lang="fi-FI" sz="2400" b="1" i="0" u="none" strike="noStrike" dirty="0">
                        <a:solidFill>
                          <a:schemeClr val="bg1"/>
                        </a:solidFill>
                        <a:effectLst/>
                        <a:latin typeface="Calibri"/>
                      </a:endParaRPr>
                    </a:p>
                  </a:txBody>
                  <a:tcPr marL="8626" marR="8626" marT="8626" marB="0" anchor="ctr">
                    <a:solidFill>
                      <a:schemeClr val="bg2">
                        <a:lumMod val="75000"/>
                      </a:schemeClr>
                    </a:solidFill>
                  </a:tcPr>
                </a:tc>
                <a:extLst>
                  <a:ext uri="{0D108BD9-81ED-4DB2-BD59-A6C34878D82A}">
                    <a16:rowId xmlns:a16="http://schemas.microsoft.com/office/drawing/2014/main" val="3714084008"/>
                  </a:ext>
                </a:extLst>
              </a:tr>
              <a:tr h="986005">
                <a:tc>
                  <a:txBody>
                    <a:bodyPr/>
                    <a:lstStyle/>
                    <a:p>
                      <a:pPr algn="l" fontAlgn="ctr"/>
                      <a:r>
                        <a:rPr lang="en-US" sz="1800" b="0" i="0" u="none" strike="noStrike">
                          <a:solidFill>
                            <a:srgbClr val="000000"/>
                          </a:solidFill>
                          <a:effectLst/>
                          <a:latin typeface="Calibri"/>
                        </a:rPr>
                        <a:t>Subtask 2.3.1</a:t>
                      </a:r>
                    </a:p>
                  </a:txBody>
                  <a:tcPr marL="8626" marR="8626" marT="8626" marB="0" anchor="ctr">
                    <a:solidFill>
                      <a:schemeClr val="bg2">
                        <a:lumMod val="20000"/>
                        <a:lumOff val="80000"/>
                      </a:schemeClr>
                    </a:solidFill>
                  </a:tcPr>
                </a:tc>
                <a:tc>
                  <a:txBody>
                    <a:bodyPr/>
                    <a:lstStyle/>
                    <a:p>
                      <a:pPr algn="l" fontAlgn="ctr"/>
                      <a:r>
                        <a:rPr lang="en-US" sz="1800" b="0" i="0" u="none" strike="noStrike">
                          <a:solidFill>
                            <a:srgbClr val="000000"/>
                          </a:solidFill>
                          <a:effectLst/>
                          <a:latin typeface="Calibri"/>
                        </a:rPr>
                        <a:t>Complete </a:t>
                      </a:r>
                      <a:r>
                        <a:rPr lang="en-US" sz="1800" b="0" i="0" u="none" strike="noStrike" err="1">
                          <a:solidFill>
                            <a:srgbClr val="000000"/>
                          </a:solidFill>
                          <a:effectLst/>
                          <a:latin typeface="Calibri"/>
                        </a:rPr>
                        <a:t>operationalisation</a:t>
                      </a:r>
                      <a:r>
                        <a:rPr lang="en-US" sz="1800" b="0" i="0" u="none" strike="noStrike">
                          <a:solidFill>
                            <a:srgbClr val="000000"/>
                          </a:solidFill>
                          <a:effectLst/>
                          <a:latin typeface="Calibri"/>
                        </a:rPr>
                        <a:t> of the HELCOM Zooplankton Mean Size and Total Stock (MSTS) indicator</a:t>
                      </a:r>
                    </a:p>
                  </a:txBody>
                  <a:tcPr marL="8626" marR="8626" marT="8626" marB="0" anchor="ctr">
                    <a:solidFill>
                      <a:schemeClr val="bg2">
                        <a:lumMod val="20000"/>
                        <a:lumOff val="80000"/>
                      </a:schemeClr>
                    </a:solidFill>
                  </a:tcPr>
                </a:tc>
                <a:tc>
                  <a:txBody>
                    <a:bodyPr/>
                    <a:lstStyle/>
                    <a:p>
                      <a:pPr lvl="0" algn="l">
                        <a:lnSpc>
                          <a:spcPct val="100000"/>
                        </a:lnSpc>
                        <a:spcBef>
                          <a:spcPts val="0"/>
                        </a:spcBef>
                        <a:spcAft>
                          <a:spcPts val="0"/>
                        </a:spcAft>
                        <a:buNone/>
                      </a:pPr>
                      <a:r>
                        <a:rPr lang="en-US" sz="1800" b="0" i="0" u="none" strike="noStrike" noProof="0" dirty="0" err="1">
                          <a:effectLst/>
                        </a:rPr>
                        <a:t>Operationalised</a:t>
                      </a:r>
                      <a:r>
                        <a:rPr lang="en-US" sz="1800" b="0" i="0" u="none" strike="noStrike" noProof="0" dirty="0">
                          <a:effectLst/>
                        </a:rPr>
                        <a:t> in 10 sub-basins. The data availability hampers </a:t>
                      </a:r>
                      <a:r>
                        <a:rPr lang="en-US" sz="1800" b="0" i="0" u="none" strike="noStrike" noProof="0" dirty="0" err="1">
                          <a:effectLst/>
                        </a:rPr>
                        <a:t>operationalisation</a:t>
                      </a:r>
                      <a:r>
                        <a:rPr lang="en-US" sz="1800" b="0" i="0" u="none" strike="noStrike" noProof="0" dirty="0">
                          <a:effectLst/>
                        </a:rPr>
                        <a:t> in the remaining 7 sub-basins, particularly in the Southern areas.</a:t>
                      </a:r>
                      <a:endParaRPr lang="en-US" sz="2200" b="0" i="0" u="none" strike="noStrike" dirty="0">
                        <a:solidFill>
                          <a:srgbClr val="000000"/>
                        </a:solidFill>
                        <a:effectLst/>
                        <a:latin typeface="Calibri"/>
                      </a:endParaRPr>
                    </a:p>
                  </a:txBody>
                  <a:tcPr marL="8626" marR="8626" marT="8626" marB="0" anchor="ctr">
                    <a:solidFill>
                      <a:schemeClr val="bg2">
                        <a:lumMod val="20000"/>
                        <a:lumOff val="80000"/>
                      </a:schemeClr>
                    </a:solidFill>
                  </a:tcPr>
                </a:tc>
                <a:extLst>
                  <a:ext uri="{0D108BD9-81ED-4DB2-BD59-A6C34878D82A}">
                    <a16:rowId xmlns:a16="http://schemas.microsoft.com/office/drawing/2014/main" val="2885721230"/>
                  </a:ext>
                </a:extLst>
              </a:tr>
              <a:tr h="986005">
                <a:tc>
                  <a:txBody>
                    <a:bodyPr/>
                    <a:lstStyle/>
                    <a:p>
                      <a:pPr algn="l" fontAlgn="ctr"/>
                      <a:r>
                        <a:rPr lang="en-US" sz="1800" b="0" i="0" u="none" strike="noStrike">
                          <a:solidFill>
                            <a:srgbClr val="000000"/>
                          </a:solidFill>
                          <a:effectLst/>
                          <a:latin typeface="Calibri"/>
                        </a:rPr>
                        <a:t>Subtask 2.3.2</a:t>
                      </a:r>
                    </a:p>
                  </a:txBody>
                  <a:tcPr marL="8626" marR="8626" marT="8626" marB="0" anchor="ctr">
                    <a:solidFill>
                      <a:schemeClr val="bg2">
                        <a:lumMod val="40000"/>
                        <a:lumOff val="60000"/>
                      </a:schemeClr>
                    </a:solidFill>
                  </a:tcPr>
                </a:tc>
                <a:tc>
                  <a:txBody>
                    <a:bodyPr/>
                    <a:lstStyle/>
                    <a:p>
                      <a:pPr algn="l" fontAlgn="ctr"/>
                      <a:r>
                        <a:rPr lang="en-US" sz="1800" b="0" i="0" u="none" strike="noStrike" dirty="0">
                          <a:solidFill>
                            <a:srgbClr val="000000"/>
                          </a:solidFill>
                          <a:effectLst/>
                          <a:latin typeface="Calibri"/>
                        </a:rPr>
                        <a:t>Complete </a:t>
                      </a:r>
                      <a:r>
                        <a:rPr lang="en-US" sz="1800" b="0" i="0" u="none" strike="noStrike" dirty="0" err="1">
                          <a:solidFill>
                            <a:srgbClr val="000000"/>
                          </a:solidFill>
                          <a:effectLst/>
                          <a:latin typeface="Calibri"/>
                        </a:rPr>
                        <a:t>operationalisation</a:t>
                      </a:r>
                      <a:r>
                        <a:rPr lang="en-US" sz="1800" b="0" i="0" u="none" strike="noStrike" dirty="0">
                          <a:solidFill>
                            <a:srgbClr val="000000"/>
                          </a:solidFill>
                          <a:effectLst/>
                          <a:latin typeface="Calibri"/>
                        </a:rPr>
                        <a:t> of the HELCOM Seasonal succession of dominating phytoplankton groups indicator</a:t>
                      </a:r>
                    </a:p>
                  </a:txBody>
                  <a:tcPr marL="8626" marR="8626" marT="8626" marB="0" anchor="ctr">
                    <a:solidFill>
                      <a:schemeClr val="bg2">
                        <a:lumMod val="40000"/>
                        <a:lumOff val="6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800" b="0" i="0" u="none" strike="noStrike" noProof="0" dirty="0" err="1">
                          <a:effectLst/>
                        </a:rPr>
                        <a:t>Operationalised</a:t>
                      </a:r>
                      <a:r>
                        <a:rPr lang="en-US" sz="1800" b="0" i="0" u="none" strike="noStrike" noProof="0" dirty="0">
                          <a:effectLst/>
                        </a:rPr>
                        <a:t> in 13 open sea sub-basins (from 7 tested in HOLAS II) and 13 coastal assessment units (from 6 tested in HOLAS II).</a:t>
                      </a:r>
                    </a:p>
                  </a:txBody>
                  <a:tcPr marL="8626" marR="8626" marT="8626" marB="0" anchor="ctr">
                    <a:solidFill>
                      <a:schemeClr val="bg2">
                        <a:lumMod val="40000"/>
                        <a:lumOff val="60000"/>
                      </a:schemeClr>
                    </a:solidFill>
                  </a:tcPr>
                </a:tc>
                <a:extLst>
                  <a:ext uri="{0D108BD9-81ED-4DB2-BD59-A6C34878D82A}">
                    <a16:rowId xmlns:a16="http://schemas.microsoft.com/office/drawing/2014/main" val="1115841248"/>
                  </a:ext>
                </a:extLst>
              </a:tr>
              <a:tr h="986005">
                <a:tc>
                  <a:txBody>
                    <a:bodyPr/>
                    <a:lstStyle/>
                    <a:p>
                      <a:pPr algn="l" fontAlgn="ctr"/>
                      <a:r>
                        <a:rPr lang="en-US" sz="1800" b="0" i="0" u="none" strike="noStrike">
                          <a:solidFill>
                            <a:srgbClr val="000000"/>
                          </a:solidFill>
                          <a:effectLst/>
                          <a:latin typeface="Calibri"/>
                        </a:rPr>
                        <a:t>Subtask 2.3.3</a:t>
                      </a:r>
                    </a:p>
                  </a:txBody>
                  <a:tcPr marL="8626" marR="8626" marT="8626" marB="0" anchor="ctr">
                    <a:solidFill>
                      <a:schemeClr val="bg2">
                        <a:lumMod val="20000"/>
                        <a:lumOff val="80000"/>
                      </a:schemeClr>
                    </a:solidFill>
                  </a:tcPr>
                </a:tc>
                <a:tc>
                  <a:txBody>
                    <a:bodyPr/>
                    <a:lstStyle/>
                    <a:p>
                      <a:pPr algn="l" fontAlgn="ctr"/>
                      <a:r>
                        <a:rPr lang="en-US" sz="1800" b="0" i="0" u="none" strike="noStrike">
                          <a:solidFill>
                            <a:srgbClr val="000000"/>
                          </a:solidFill>
                          <a:effectLst/>
                          <a:latin typeface="Calibri"/>
                        </a:rPr>
                        <a:t>Develop an approach to combine the </a:t>
                      </a:r>
                      <a:r>
                        <a:rPr lang="en-US" sz="1800" b="0" i="0" u="none" strike="noStrike" err="1">
                          <a:solidFill>
                            <a:srgbClr val="000000"/>
                          </a:solidFill>
                          <a:effectLst/>
                          <a:latin typeface="Calibri"/>
                        </a:rPr>
                        <a:t>operationalised</a:t>
                      </a:r>
                      <a:r>
                        <a:rPr lang="en-US" sz="1800" b="0" i="0" u="none" strike="noStrike">
                          <a:solidFill>
                            <a:srgbClr val="000000"/>
                          </a:solidFill>
                          <a:effectLst/>
                          <a:latin typeface="Calibri"/>
                        </a:rPr>
                        <a:t> indicators</a:t>
                      </a:r>
                    </a:p>
                  </a:txBody>
                  <a:tcPr marL="8626" marR="8626" marT="8626" marB="0" anchor="ctr">
                    <a:solidFill>
                      <a:schemeClr val="bg2">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sv-SE" sz="1800" b="0" i="0" u="none" strike="noStrike" noProof="0" dirty="0">
                          <a:effectLst/>
                        </a:rPr>
                        <a:t>The approach is developed combining three biological indicators and two eutrophication indicators </a:t>
                      </a:r>
                      <a:endParaRPr lang="en-US" sz="2200" b="0" i="0" u="none" strike="noStrike" dirty="0">
                        <a:solidFill>
                          <a:srgbClr val="000000"/>
                        </a:solidFill>
                        <a:effectLst/>
                        <a:latin typeface="Calibri" panose="020F0502020204030204" pitchFamily="34" charset="0"/>
                      </a:endParaRPr>
                    </a:p>
                  </a:txBody>
                  <a:tcPr marL="8626" marR="8626" marT="8626" marB="0" anchor="ctr">
                    <a:solidFill>
                      <a:schemeClr val="bg2">
                        <a:lumMod val="20000"/>
                        <a:lumOff val="80000"/>
                      </a:schemeClr>
                    </a:solidFill>
                  </a:tcPr>
                </a:tc>
                <a:extLst>
                  <a:ext uri="{0D108BD9-81ED-4DB2-BD59-A6C34878D82A}">
                    <a16:rowId xmlns:a16="http://schemas.microsoft.com/office/drawing/2014/main" val="239414470"/>
                  </a:ext>
                </a:extLst>
              </a:tr>
              <a:tr h="986005">
                <a:tc>
                  <a:txBody>
                    <a:bodyPr/>
                    <a:lstStyle/>
                    <a:p>
                      <a:pPr algn="l" fontAlgn="ctr"/>
                      <a:r>
                        <a:rPr lang="en-US" sz="1800" b="0" i="0" u="none" strike="noStrike">
                          <a:solidFill>
                            <a:srgbClr val="000000"/>
                          </a:solidFill>
                          <a:effectLst/>
                          <a:latin typeface="Calibri"/>
                        </a:rPr>
                        <a:t>Subtask 2.3.4</a:t>
                      </a:r>
                    </a:p>
                  </a:txBody>
                  <a:tcPr marL="8626" marR="8626" marT="8626" marB="0" anchor="ctr">
                    <a:solidFill>
                      <a:schemeClr val="bg2">
                        <a:lumMod val="40000"/>
                        <a:lumOff val="60000"/>
                      </a:schemeClr>
                    </a:solidFill>
                  </a:tcPr>
                </a:tc>
                <a:tc>
                  <a:txBody>
                    <a:bodyPr/>
                    <a:lstStyle/>
                    <a:p>
                      <a:pPr algn="l" fontAlgn="ctr"/>
                      <a:r>
                        <a:rPr lang="en-US" sz="1800" b="0" i="0" u="none" strike="noStrike" dirty="0">
                          <a:solidFill>
                            <a:srgbClr val="000000"/>
                          </a:solidFill>
                          <a:effectLst/>
                          <a:latin typeface="Calibri"/>
                        </a:rPr>
                        <a:t>Evaluation of unified pelagic habitat assessment approaches and development towards a viable assessment in the Baltic Sea</a:t>
                      </a:r>
                    </a:p>
                  </a:txBody>
                  <a:tcPr marL="8626" marR="8626" marT="8626" marB="0" anchor="ctr">
                    <a:solidFill>
                      <a:schemeClr val="bg2">
                        <a:lumMod val="40000"/>
                        <a:lumOff val="60000"/>
                      </a:schemeClr>
                    </a:solidFill>
                  </a:tcPr>
                </a:tc>
                <a:tc>
                  <a:txBody>
                    <a:bodyPr/>
                    <a:lstStyle/>
                    <a:p>
                      <a:pPr lvl="0" algn="l">
                        <a:buNone/>
                      </a:pPr>
                      <a:r>
                        <a:rPr lang="en-US" sz="1800" b="0" i="0" u="none" strike="noStrike" baseline="0" noProof="0" dirty="0">
                          <a:solidFill>
                            <a:srgbClr val="000000"/>
                          </a:solidFill>
                          <a:effectLst/>
                          <a:latin typeface="Calibri"/>
                        </a:rPr>
                        <a:t>A pilot study is conducted using OSPAR indicator PH1/FW5 </a:t>
                      </a:r>
                      <a:r>
                        <a:rPr lang="en-US" sz="1800" b="0" i="1" u="none" strike="noStrike" baseline="0" noProof="0" dirty="0">
                          <a:solidFill>
                            <a:srgbClr val="000000"/>
                          </a:solidFill>
                          <a:effectLst/>
                          <a:latin typeface="Calibri"/>
                        </a:rPr>
                        <a:t>Plankton lifeforms </a:t>
                      </a:r>
                      <a:r>
                        <a:rPr lang="en-US" sz="1800" b="0" i="0" u="none" strike="noStrike" baseline="0" noProof="0" dirty="0">
                          <a:solidFill>
                            <a:srgbClr val="000000"/>
                          </a:solidFill>
                          <a:effectLst/>
                          <a:latin typeface="Calibri"/>
                        </a:rPr>
                        <a:t>in 3 subbasins</a:t>
                      </a:r>
                      <a:endParaRPr lang="en-US" sz="1800" i="1" dirty="0"/>
                    </a:p>
                  </a:txBody>
                  <a:tcPr marL="8626" marR="8626" marT="8626" marB="0" anchor="ctr">
                    <a:solidFill>
                      <a:schemeClr val="bg2">
                        <a:lumMod val="40000"/>
                        <a:lumOff val="60000"/>
                      </a:schemeClr>
                    </a:solidFill>
                  </a:tcPr>
                </a:tc>
                <a:extLst>
                  <a:ext uri="{0D108BD9-81ED-4DB2-BD59-A6C34878D82A}">
                    <a16:rowId xmlns:a16="http://schemas.microsoft.com/office/drawing/2014/main" val="126319443"/>
                  </a:ext>
                </a:extLst>
              </a:tr>
            </a:tbl>
          </a:graphicData>
        </a:graphic>
      </p:graphicFrame>
    </p:spTree>
    <p:extLst>
      <p:ext uri="{BB962C8B-B14F-4D97-AF65-F5344CB8AC3E}">
        <p14:creationId xmlns:p14="http://schemas.microsoft.com/office/powerpoint/2010/main" val="3528349920"/>
      </p:ext>
    </p:extLst>
  </p:cSld>
  <p:clrMapOvr>
    <a:masterClrMapping/>
  </p:clrMapOvr>
</p:sld>
</file>

<file path=ppt/theme/theme1.xml><?xml version="1.0" encoding="utf-8"?>
<a:theme xmlns:a="http://schemas.openxmlformats.org/drawingml/2006/main" name="Office Theme">
  <a:themeElements>
    <a:clrScheme name="HELCOM BLUES">
      <a:dk1>
        <a:srgbClr val="000000"/>
      </a:dk1>
      <a:lt1>
        <a:srgbClr val="FFFFFF"/>
      </a:lt1>
      <a:dk2>
        <a:srgbClr val="0074BE"/>
      </a:dk2>
      <a:lt2>
        <a:srgbClr val="83CFF4"/>
      </a:lt2>
      <a:accent1>
        <a:srgbClr val="04AA96"/>
      </a:accent1>
      <a:accent2>
        <a:srgbClr val="C7D64F"/>
      </a:accent2>
      <a:accent3>
        <a:srgbClr val="FFDC03"/>
      </a:accent3>
      <a:accent4>
        <a:srgbClr val="F8AF02"/>
      </a:accent4>
      <a:accent5>
        <a:srgbClr val="E0353F"/>
      </a:accent5>
      <a:accent6>
        <a:srgbClr val="961D79"/>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6E942EB0B800D49A64FE6A3099B2756" ma:contentTypeVersion="1" ma:contentTypeDescription="Create a new document." ma:contentTypeScope="" ma:versionID="442d6bb725225429a2a787e5940fd83c">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F3D80E-FF28-49E5-819D-654D0BFA8517}">
  <ds:schemaRefs>
    <ds:schemaRef ds:uri="http://schemas.microsoft.com/sharepoint/v3/contenttype/forms"/>
  </ds:schemaRefs>
</ds:datastoreItem>
</file>

<file path=customXml/itemProps2.xml><?xml version="1.0" encoding="utf-8"?>
<ds:datastoreItem xmlns:ds="http://schemas.openxmlformats.org/officeDocument/2006/customXml" ds:itemID="{4A90C389-A7E2-4BA3-B266-4E6837C59BA4}">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BDEEA153-8D7A-4984-AE9E-822A96A093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36953</TotalTime>
  <Words>3252</Words>
  <Application>Microsoft Office PowerPoint</Application>
  <PresentationFormat>Widescreen</PresentationFormat>
  <Paragraphs>381</Paragraphs>
  <Slides>22</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Symbol</vt:lpstr>
      <vt:lpstr>Times New Roman</vt:lpstr>
      <vt:lpstr>Office Theme</vt:lpstr>
      <vt:lpstr>HELCOM biodiversity, litter, underwater noise and effective regional measures for the Baltic Sea (HELCOM BLUES)</vt:lpstr>
      <vt:lpstr>Grant information</vt:lpstr>
      <vt:lpstr>Project Consortium</vt:lpstr>
      <vt:lpstr>Results summary – support effective regional measures (A1)</vt:lpstr>
      <vt:lpstr>Key messages for effective regional measures (A1)</vt:lpstr>
      <vt:lpstr>Results summary – bycatch (A2.1)</vt:lpstr>
      <vt:lpstr>Results summary – fish (A2.2)</vt:lpstr>
      <vt:lpstr>Key messages for fish (A2.2)</vt:lpstr>
      <vt:lpstr>Results summary – pelagic habitats (A2.3)</vt:lpstr>
      <vt:lpstr>Key messages for pelagic habitats (A2.3)</vt:lpstr>
      <vt:lpstr>Results summary - harbour porpoise (A2.4)</vt:lpstr>
      <vt:lpstr>Key messages for harbour porpoise (A2.4)</vt:lpstr>
      <vt:lpstr>Results summary - BEAT/ food web (A2.5)</vt:lpstr>
      <vt:lpstr>Results summary - beach litter (A3.1)</vt:lpstr>
      <vt:lpstr>Results summary – microlitter (A3.2) </vt:lpstr>
      <vt:lpstr>Key messages for microlitter (A3.2)</vt:lpstr>
      <vt:lpstr>PowerPoint Presentation</vt:lpstr>
      <vt:lpstr>PowerPoint Presentation</vt:lpstr>
      <vt:lpstr>Use of results so far and in future</vt:lpstr>
      <vt:lpstr>BLUES: supporting the decision-making process </vt:lpstr>
      <vt:lpstr>Output summary – as of March 2023</vt:lpstr>
      <vt:lpstr>Thank you very much for your interest and support!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Dominik Littfass</dc:creator>
  <cp:lastModifiedBy>Jana Wolf</cp:lastModifiedBy>
  <cp:revision>199</cp:revision>
  <dcterms:created xsi:type="dcterms:W3CDTF">2018-10-01T07:28:30Z</dcterms:created>
  <dcterms:modified xsi:type="dcterms:W3CDTF">2023-03-24T12:48:51Z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0x010100F6E942EB0B800D49A64FE6A3099B2756</vt:lpwstr>
  </property>
</Properties>
</file>